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456" r:id="rId2"/>
    <p:sldId id="513" r:id="rId3"/>
    <p:sldId id="514" r:id="rId4"/>
    <p:sldId id="458" r:id="rId5"/>
    <p:sldId id="459" r:id="rId6"/>
    <p:sldId id="457" r:id="rId7"/>
    <p:sldId id="461" r:id="rId8"/>
    <p:sldId id="460" r:id="rId9"/>
    <p:sldId id="464" r:id="rId10"/>
    <p:sldId id="515" r:id="rId11"/>
    <p:sldId id="516" r:id="rId12"/>
    <p:sldId id="465" r:id="rId13"/>
    <p:sldId id="466" r:id="rId14"/>
    <p:sldId id="467" r:id="rId15"/>
    <p:sldId id="472" r:id="rId16"/>
    <p:sldId id="469" r:id="rId17"/>
    <p:sldId id="470" r:id="rId18"/>
    <p:sldId id="468" r:id="rId19"/>
    <p:sldId id="473" r:id="rId20"/>
    <p:sldId id="517" r:id="rId21"/>
    <p:sldId id="475" r:id="rId22"/>
    <p:sldId id="476" r:id="rId23"/>
    <p:sldId id="507" r:id="rId24"/>
    <p:sldId id="478" r:id="rId25"/>
    <p:sldId id="477" r:id="rId26"/>
    <p:sldId id="508" r:id="rId27"/>
    <p:sldId id="479" r:id="rId28"/>
    <p:sldId id="509" r:id="rId29"/>
    <p:sldId id="480" r:id="rId30"/>
    <p:sldId id="481" r:id="rId31"/>
    <p:sldId id="482" r:id="rId32"/>
    <p:sldId id="483" r:id="rId33"/>
    <p:sldId id="484" r:id="rId34"/>
    <p:sldId id="487" r:id="rId35"/>
    <p:sldId id="488" r:id="rId36"/>
    <p:sldId id="489" r:id="rId37"/>
    <p:sldId id="490" r:id="rId38"/>
    <p:sldId id="510" r:id="rId39"/>
    <p:sldId id="491" r:id="rId40"/>
    <p:sldId id="492" r:id="rId41"/>
    <p:sldId id="511" r:id="rId42"/>
    <p:sldId id="497" r:id="rId43"/>
    <p:sldId id="494" r:id="rId44"/>
    <p:sldId id="498" r:id="rId45"/>
    <p:sldId id="496" r:id="rId46"/>
    <p:sldId id="499" r:id="rId47"/>
    <p:sldId id="500" r:id="rId48"/>
    <p:sldId id="501" r:id="rId49"/>
    <p:sldId id="502" r:id="rId50"/>
    <p:sldId id="503" r:id="rId51"/>
    <p:sldId id="504" r:id="rId52"/>
    <p:sldId id="505" r:id="rId53"/>
    <p:sldId id="506" r:id="rId54"/>
    <p:sldId id="512" r:id="rId55"/>
    <p:sldId id="518"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94B4BFA2-F74C-C241-80B4-2CF6C8FAA18E}">
          <p14:sldIdLst>
            <p14:sldId id="456"/>
            <p14:sldId id="513"/>
            <p14:sldId id="514"/>
            <p14:sldId id="458"/>
            <p14:sldId id="459"/>
            <p14:sldId id="457"/>
            <p14:sldId id="461"/>
            <p14:sldId id="460"/>
            <p14:sldId id="464"/>
            <p14:sldId id="515"/>
            <p14:sldId id="516"/>
            <p14:sldId id="465"/>
            <p14:sldId id="466"/>
            <p14:sldId id="467"/>
            <p14:sldId id="472"/>
            <p14:sldId id="469"/>
            <p14:sldId id="470"/>
            <p14:sldId id="468"/>
            <p14:sldId id="473"/>
            <p14:sldId id="517"/>
            <p14:sldId id="475"/>
            <p14:sldId id="476"/>
            <p14:sldId id="507"/>
            <p14:sldId id="478"/>
            <p14:sldId id="477"/>
            <p14:sldId id="508"/>
            <p14:sldId id="479"/>
            <p14:sldId id="509"/>
            <p14:sldId id="480"/>
            <p14:sldId id="481"/>
            <p14:sldId id="482"/>
            <p14:sldId id="483"/>
            <p14:sldId id="484"/>
            <p14:sldId id="487"/>
            <p14:sldId id="488"/>
            <p14:sldId id="489"/>
            <p14:sldId id="490"/>
            <p14:sldId id="510"/>
            <p14:sldId id="491"/>
            <p14:sldId id="492"/>
            <p14:sldId id="511"/>
            <p14:sldId id="497"/>
            <p14:sldId id="494"/>
            <p14:sldId id="498"/>
            <p14:sldId id="496"/>
            <p14:sldId id="499"/>
            <p14:sldId id="500"/>
            <p14:sldId id="501"/>
            <p14:sldId id="502"/>
            <p14:sldId id="503"/>
            <p14:sldId id="504"/>
            <p14:sldId id="505"/>
            <p14:sldId id="506"/>
            <p14:sldId id="512"/>
            <p14:sldId id="51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Redstone" initials="PA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6600"/>
    <a:srgbClr val="669900"/>
    <a:srgbClr val="66FF33"/>
    <a:srgbClr val="33CC66"/>
    <a:srgbClr val="339966"/>
    <a:srgbClr val="339933"/>
    <a:srgbClr val="339900"/>
    <a:srgbClr val="CC66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197" autoAdjust="0"/>
  </p:normalViewPr>
  <p:slideViewPr>
    <p:cSldViewPr snapToGrid="0">
      <p:cViewPr>
        <p:scale>
          <a:sx n="100" d="100"/>
          <a:sy n="100" d="100"/>
        </p:scale>
        <p:origin x="-1040" y="-248"/>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931FE-BE9C-9F45-8825-92AFFEA56FF7}"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670F1E9A-1897-3C42-8EE9-7480AF86FA1A}">
      <dgm:prSet/>
      <dgm:spPr>
        <a:ln>
          <a:solidFill>
            <a:srgbClr val="0000FF"/>
          </a:solidFill>
        </a:ln>
      </dgm:spPr>
      <dgm:t>
        <a:bodyPr/>
        <a:lstStyle/>
        <a:p>
          <a:pPr marL="0" indent="0" algn="ctr" rtl="0"/>
          <a:r>
            <a:rPr lang="en-US" dirty="0" smtClean="0">
              <a:latin typeface="Calibri"/>
              <a:cs typeface="Calibri"/>
            </a:rPr>
            <a:t>Boundary water resources where the boundary between two or more sovereign states is formed by an LME, an international lake or river</a:t>
          </a:r>
          <a:endParaRPr lang="en-US" dirty="0">
            <a:latin typeface="Calibri"/>
            <a:cs typeface="Calibri"/>
          </a:endParaRPr>
        </a:p>
      </dgm:t>
    </dgm:pt>
    <dgm:pt modelId="{7EFFF929-0C1A-C44F-B2F2-1EC8134F4071}" type="parTrans" cxnId="{BDAD87EC-71B6-844E-B853-CE277F569551}">
      <dgm:prSet/>
      <dgm:spPr/>
      <dgm:t>
        <a:bodyPr/>
        <a:lstStyle/>
        <a:p>
          <a:endParaRPr lang="en-US"/>
        </a:p>
      </dgm:t>
    </dgm:pt>
    <dgm:pt modelId="{AE3E4D7B-4CCD-1C4F-A3AF-1BD798B15D85}" type="sibTrans" cxnId="{BDAD87EC-71B6-844E-B853-CE277F569551}">
      <dgm:prSet/>
      <dgm:spPr/>
      <dgm:t>
        <a:bodyPr/>
        <a:lstStyle/>
        <a:p>
          <a:endParaRPr lang="en-US"/>
        </a:p>
      </dgm:t>
    </dgm:pt>
    <dgm:pt modelId="{BAC9C125-EC6F-5C49-B730-BE18E2AA5F95}">
      <dgm:prSet/>
      <dgm:spPr>
        <a:ln>
          <a:solidFill>
            <a:srgbClr val="0000FF"/>
          </a:solidFill>
        </a:ln>
      </dgm:spPr>
      <dgm:t>
        <a:bodyPr/>
        <a:lstStyle/>
        <a:p>
          <a:pPr marL="0" indent="0" rtl="0">
            <a:tabLst/>
          </a:pPr>
          <a:r>
            <a:rPr lang="en-US" dirty="0" smtClean="0">
              <a:latin typeface="Calibri"/>
              <a:cs typeface="Calibri"/>
            </a:rPr>
            <a:t>Successive water resources where an international river (or underground aquifer) flows from one sovereign state to another</a:t>
          </a:r>
          <a:endParaRPr lang="en-US" dirty="0">
            <a:latin typeface="Calibri"/>
            <a:cs typeface="Calibri"/>
          </a:endParaRPr>
        </a:p>
      </dgm:t>
    </dgm:pt>
    <dgm:pt modelId="{0907496D-7269-5E44-A9B1-770304B5C699}" type="parTrans" cxnId="{2EFEBA60-8A01-404C-9CF3-A2BAC0A38DA4}">
      <dgm:prSet/>
      <dgm:spPr/>
      <dgm:t>
        <a:bodyPr/>
        <a:lstStyle/>
        <a:p>
          <a:endParaRPr lang="en-US"/>
        </a:p>
      </dgm:t>
    </dgm:pt>
    <dgm:pt modelId="{A7B3C27E-7B68-5A4C-B5F9-FD96F4E45496}" type="sibTrans" cxnId="{2EFEBA60-8A01-404C-9CF3-A2BAC0A38DA4}">
      <dgm:prSet/>
      <dgm:spPr/>
      <dgm:t>
        <a:bodyPr/>
        <a:lstStyle/>
        <a:p>
          <a:endParaRPr lang="en-US"/>
        </a:p>
      </dgm:t>
    </dgm:pt>
    <dgm:pt modelId="{E3FC0144-259B-8642-B142-3198D8EC62BD}" type="pres">
      <dgm:prSet presAssocID="{534931FE-BE9C-9F45-8825-92AFFEA56FF7}" presName="Name0" presStyleCnt="0">
        <dgm:presLayoutVars>
          <dgm:dir/>
          <dgm:resizeHandles val="exact"/>
        </dgm:presLayoutVars>
      </dgm:prSet>
      <dgm:spPr/>
      <dgm:t>
        <a:bodyPr/>
        <a:lstStyle/>
        <a:p>
          <a:endParaRPr lang="en-US"/>
        </a:p>
      </dgm:t>
    </dgm:pt>
    <dgm:pt modelId="{7252D0A4-4F36-C544-A51F-55C89C933F8D}" type="pres">
      <dgm:prSet presAssocID="{670F1E9A-1897-3C42-8EE9-7480AF86FA1A}" presName="composite" presStyleCnt="0"/>
      <dgm:spPr/>
    </dgm:pt>
    <dgm:pt modelId="{8B292426-6CC7-354C-BCB8-17BEF1E38990}" type="pres">
      <dgm:prSet presAssocID="{670F1E9A-1897-3C42-8EE9-7480AF86FA1A}" presName="rect1" presStyleLbl="trAlignAcc1" presStyleIdx="0" presStyleCnt="2" custLinFactNeighborX="15484" custLinFactNeighborY="-8848">
        <dgm:presLayoutVars>
          <dgm:bulletEnabled val="1"/>
        </dgm:presLayoutVars>
      </dgm:prSet>
      <dgm:spPr/>
      <dgm:t>
        <a:bodyPr/>
        <a:lstStyle/>
        <a:p>
          <a:endParaRPr lang="en-US"/>
        </a:p>
      </dgm:t>
    </dgm:pt>
    <dgm:pt modelId="{C6BE0BAE-A02D-D84D-904A-E0EE1EAD4DC4}" type="pres">
      <dgm:prSet presAssocID="{670F1E9A-1897-3C42-8EE9-7480AF86FA1A}" presName="rect2" presStyleLbl="fgImgPlace1" presStyleIdx="0" presStyleCnt="2" custScaleX="286433" custLinFactX="-4912" custLinFactNeighborX="-100000" custLinFactNeighborY="1685"/>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dgm:spPr>
    </dgm:pt>
    <dgm:pt modelId="{ACCD2175-BE48-5045-BA12-A5B9DB2AE8C3}" type="pres">
      <dgm:prSet presAssocID="{AE3E4D7B-4CCD-1C4F-A3AF-1BD798B15D85}" presName="sibTrans" presStyleCnt="0"/>
      <dgm:spPr/>
    </dgm:pt>
    <dgm:pt modelId="{C603E781-B082-F04C-A45D-71932F073D38}" type="pres">
      <dgm:prSet presAssocID="{BAC9C125-EC6F-5C49-B730-BE18E2AA5F95}" presName="composite" presStyleCnt="0"/>
      <dgm:spPr/>
    </dgm:pt>
    <dgm:pt modelId="{FA6C6710-5427-5144-A0E6-044BFF9B87AC}" type="pres">
      <dgm:prSet presAssocID="{BAC9C125-EC6F-5C49-B730-BE18E2AA5F95}" presName="rect1" presStyleLbl="trAlignAcc1" presStyleIdx="1" presStyleCnt="2" custLinFactNeighborX="-45055" custLinFactNeighborY="-9733">
        <dgm:presLayoutVars>
          <dgm:bulletEnabled val="1"/>
        </dgm:presLayoutVars>
      </dgm:prSet>
      <dgm:spPr/>
      <dgm:t>
        <a:bodyPr/>
        <a:lstStyle/>
        <a:p>
          <a:endParaRPr lang="en-US"/>
        </a:p>
      </dgm:t>
    </dgm:pt>
    <dgm:pt modelId="{A1E689E0-D310-4A4B-82A3-182292835AF2}" type="pres">
      <dgm:prSet presAssocID="{BAC9C125-EC6F-5C49-B730-BE18E2AA5F95}" presName="rect2" presStyleLbl="fgImgPlace1" presStyleIdx="1" presStyleCnt="2" custScaleX="279037" custLinFactX="162792" custLinFactNeighborX="200000" custLinFactNeighborY="843"/>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pt>
  </dgm:ptLst>
  <dgm:cxnLst>
    <dgm:cxn modelId="{2EFEBA60-8A01-404C-9CF3-A2BAC0A38DA4}" srcId="{534931FE-BE9C-9F45-8825-92AFFEA56FF7}" destId="{BAC9C125-EC6F-5C49-B730-BE18E2AA5F95}" srcOrd="1" destOrd="0" parTransId="{0907496D-7269-5E44-A9B1-770304B5C699}" sibTransId="{A7B3C27E-7B68-5A4C-B5F9-FD96F4E45496}"/>
    <dgm:cxn modelId="{BDAD87EC-71B6-844E-B853-CE277F569551}" srcId="{534931FE-BE9C-9F45-8825-92AFFEA56FF7}" destId="{670F1E9A-1897-3C42-8EE9-7480AF86FA1A}" srcOrd="0" destOrd="0" parTransId="{7EFFF929-0C1A-C44F-B2F2-1EC8134F4071}" sibTransId="{AE3E4D7B-4CCD-1C4F-A3AF-1BD798B15D85}"/>
    <dgm:cxn modelId="{3E7B6D3F-55C5-4740-8990-CB33EE7CBC3F}" type="presOf" srcId="{670F1E9A-1897-3C42-8EE9-7480AF86FA1A}" destId="{8B292426-6CC7-354C-BCB8-17BEF1E38990}" srcOrd="0" destOrd="0" presId="urn:microsoft.com/office/officeart/2008/layout/PictureStrips"/>
    <dgm:cxn modelId="{BA98DBDC-C869-C24A-A1C3-2FD0D0352A35}" type="presOf" srcId="{BAC9C125-EC6F-5C49-B730-BE18E2AA5F95}" destId="{FA6C6710-5427-5144-A0E6-044BFF9B87AC}" srcOrd="0" destOrd="0" presId="urn:microsoft.com/office/officeart/2008/layout/PictureStrips"/>
    <dgm:cxn modelId="{6C5301E8-5265-5540-BEFB-0276CCF54997}" type="presOf" srcId="{534931FE-BE9C-9F45-8825-92AFFEA56FF7}" destId="{E3FC0144-259B-8642-B142-3198D8EC62BD}" srcOrd="0" destOrd="0" presId="urn:microsoft.com/office/officeart/2008/layout/PictureStrips"/>
    <dgm:cxn modelId="{FDB2F34A-E797-9447-8EB4-0ED1B00441D5}" type="presParOf" srcId="{E3FC0144-259B-8642-B142-3198D8EC62BD}" destId="{7252D0A4-4F36-C544-A51F-55C89C933F8D}" srcOrd="0" destOrd="0" presId="urn:microsoft.com/office/officeart/2008/layout/PictureStrips"/>
    <dgm:cxn modelId="{7F621747-F548-9640-A98C-E378E0A1C012}" type="presParOf" srcId="{7252D0A4-4F36-C544-A51F-55C89C933F8D}" destId="{8B292426-6CC7-354C-BCB8-17BEF1E38990}" srcOrd="0" destOrd="0" presId="urn:microsoft.com/office/officeart/2008/layout/PictureStrips"/>
    <dgm:cxn modelId="{4E82BDD8-710D-0A4F-877A-0F02A80CAECF}" type="presParOf" srcId="{7252D0A4-4F36-C544-A51F-55C89C933F8D}" destId="{C6BE0BAE-A02D-D84D-904A-E0EE1EAD4DC4}" srcOrd="1" destOrd="0" presId="urn:microsoft.com/office/officeart/2008/layout/PictureStrips"/>
    <dgm:cxn modelId="{F14A233C-EB65-7D42-A443-784DB63FB8C6}" type="presParOf" srcId="{E3FC0144-259B-8642-B142-3198D8EC62BD}" destId="{ACCD2175-BE48-5045-BA12-A5B9DB2AE8C3}" srcOrd="1" destOrd="0" presId="urn:microsoft.com/office/officeart/2008/layout/PictureStrips"/>
    <dgm:cxn modelId="{467BA827-599C-374D-B301-6C1D8FA66FC1}" type="presParOf" srcId="{E3FC0144-259B-8642-B142-3198D8EC62BD}" destId="{C603E781-B082-F04C-A45D-71932F073D38}" srcOrd="2" destOrd="0" presId="urn:microsoft.com/office/officeart/2008/layout/PictureStrips"/>
    <dgm:cxn modelId="{A13033E1-882B-8D40-B4CE-0215DD5150E4}" type="presParOf" srcId="{C603E781-B082-F04C-A45D-71932F073D38}" destId="{FA6C6710-5427-5144-A0E6-044BFF9B87AC}" srcOrd="0" destOrd="0" presId="urn:microsoft.com/office/officeart/2008/layout/PictureStrips"/>
    <dgm:cxn modelId="{BFDC50C8-C0CD-5142-AE9A-393EA0F7E54D}" type="presParOf" srcId="{C603E781-B082-F04C-A45D-71932F073D38}" destId="{A1E689E0-D310-4A4B-82A3-182292835AF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9D280-12B0-054D-B6FF-290B85BA6BC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BFB3BCCF-8C64-6B47-B870-F47AA0A628B4}">
      <dgm:prSet phldrT="[Text]" custT="1"/>
      <dgm:spPr>
        <a:xfrm>
          <a:off x="2024" y="733328"/>
          <a:ext cx="3128863" cy="1251545"/>
        </a:xfrm>
        <a:prstGeom prst="chevron">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GB" sz="2000" dirty="0">
              <a:solidFill>
                <a:srgbClr val="0000FF"/>
              </a:solidFill>
              <a:latin typeface="Calibri"/>
              <a:ea typeface="+mn-ea"/>
              <a:cs typeface="+mn-cs"/>
            </a:rPr>
            <a:t>The Analytical Component</a:t>
          </a:r>
          <a:endParaRPr lang="en-US" sz="2000" dirty="0">
            <a:solidFill>
              <a:srgbClr val="0000FF"/>
            </a:solidFill>
            <a:latin typeface="Calibri"/>
            <a:ea typeface="+mn-ea"/>
            <a:cs typeface="+mn-cs"/>
          </a:endParaRPr>
        </a:p>
      </dgm:t>
    </dgm:pt>
    <dgm:pt modelId="{7B6CBB5E-A0BC-B44F-A0B3-0489FEA2F1B2}" type="parTrans" cxnId="{6DAB9C7A-B766-E149-B44D-6A8D9C3AE2ED}">
      <dgm:prSet/>
      <dgm:spPr/>
      <dgm:t>
        <a:bodyPr/>
        <a:lstStyle/>
        <a:p>
          <a:endParaRPr lang="en-US">
            <a:latin typeface="+mj-lt"/>
          </a:endParaRPr>
        </a:p>
      </dgm:t>
    </dgm:pt>
    <dgm:pt modelId="{A73BEE11-852A-544F-9F8F-15DCDE491599}" type="sibTrans" cxnId="{6DAB9C7A-B766-E149-B44D-6A8D9C3AE2ED}">
      <dgm:prSet/>
      <dgm:spPr/>
      <dgm:t>
        <a:bodyPr/>
        <a:lstStyle/>
        <a:p>
          <a:endParaRPr lang="en-US">
            <a:latin typeface="+mj-lt"/>
          </a:endParaRPr>
        </a:p>
      </dgm:t>
    </dgm:pt>
    <dgm:pt modelId="{3314ECC5-1A98-4847-94E6-1B6C957692C5}">
      <dgm:prSet phldrT="[Text]" custT="1"/>
      <dgm:spPr>
        <a:xfrm>
          <a:off x="2724135" y="839709"/>
          <a:ext cx="2596956" cy="1038782"/>
        </a:xfrm>
        <a:prstGeom prst="chevron">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GB" sz="2000" dirty="0">
              <a:solidFill>
                <a:sysClr val="windowText" lastClr="000000">
                  <a:hueOff val="0"/>
                  <a:satOff val="0"/>
                  <a:lumOff val="0"/>
                  <a:alphaOff val="0"/>
                </a:sysClr>
              </a:solidFill>
              <a:latin typeface="Calibri"/>
              <a:ea typeface="+mn-ea"/>
              <a:cs typeface="+mn-cs"/>
            </a:rPr>
            <a:t>Transboundary Diagnostic Analysis (TDA)</a:t>
          </a:r>
          <a:endParaRPr lang="en-US" sz="2000" dirty="0">
            <a:solidFill>
              <a:sysClr val="windowText" lastClr="000000">
                <a:hueOff val="0"/>
                <a:satOff val="0"/>
                <a:lumOff val="0"/>
                <a:alphaOff val="0"/>
              </a:sysClr>
            </a:solidFill>
            <a:latin typeface="Calibri"/>
            <a:ea typeface="+mn-ea"/>
            <a:cs typeface="+mn-cs"/>
          </a:endParaRPr>
        </a:p>
      </dgm:t>
    </dgm:pt>
    <dgm:pt modelId="{9E30C633-BFF0-5545-82A1-DCE5B0F25032}" type="parTrans" cxnId="{0D80EA91-35EC-614B-9ABA-A0DF653E72E4}">
      <dgm:prSet/>
      <dgm:spPr/>
      <dgm:t>
        <a:bodyPr/>
        <a:lstStyle/>
        <a:p>
          <a:endParaRPr lang="en-US">
            <a:latin typeface="+mj-lt"/>
          </a:endParaRPr>
        </a:p>
      </dgm:t>
    </dgm:pt>
    <dgm:pt modelId="{0DE52A67-02AD-DD45-9BCF-C0A86D779423}" type="sibTrans" cxnId="{0D80EA91-35EC-614B-9ABA-A0DF653E72E4}">
      <dgm:prSet/>
      <dgm:spPr/>
      <dgm:t>
        <a:bodyPr/>
        <a:lstStyle/>
        <a:p>
          <a:endParaRPr lang="en-US">
            <a:latin typeface="+mj-lt"/>
          </a:endParaRPr>
        </a:p>
      </dgm:t>
    </dgm:pt>
    <dgm:pt modelId="{46C75A59-F929-014B-9916-E0C646301D33}">
      <dgm:prSet phldrT="[Text]" custT="1"/>
      <dgm:spPr>
        <a:xfrm>
          <a:off x="4957518" y="839709"/>
          <a:ext cx="2596956" cy="1038782"/>
        </a:xfrm>
        <a:prstGeom prst="chevron">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GB" sz="2000" dirty="0">
              <a:solidFill>
                <a:sysClr val="windowText" lastClr="000000">
                  <a:hueOff val="0"/>
                  <a:satOff val="0"/>
                  <a:lumOff val="0"/>
                  <a:alphaOff val="0"/>
                </a:sysClr>
              </a:solidFill>
              <a:latin typeface="Calibri"/>
              <a:ea typeface="+mn-ea"/>
              <a:cs typeface="+mn-cs"/>
            </a:rPr>
            <a:t>Technical Analysis of Problems, Impacts, Causes</a:t>
          </a:r>
          <a:endParaRPr lang="en-US" sz="2000" dirty="0">
            <a:solidFill>
              <a:sysClr val="windowText" lastClr="000000">
                <a:hueOff val="0"/>
                <a:satOff val="0"/>
                <a:lumOff val="0"/>
                <a:alphaOff val="0"/>
              </a:sysClr>
            </a:solidFill>
            <a:latin typeface="Calibri"/>
            <a:ea typeface="+mn-ea"/>
            <a:cs typeface="+mn-cs"/>
          </a:endParaRPr>
        </a:p>
      </dgm:t>
    </dgm:pt>
    <dgm:pt modelId="{5926F8F5-DD8C-0A49-BBB6-0FF05AACE1A8}" type="parTrans" cxnId="{C607B926-8E5E-A041-8E9D-83525471A0AC}">
      <dgm:prSet/>
      <dgm:spPr/>
      <dgm:t>
        <a:bodyPr/>
        <a:lstStyle/>
        <a:p>
          <a:endParaRPr lang="en-US">
            <a:latin typeface="+mj-lt"/>
          </a:endParaRPr>
        </a:p>
      </dgm:t>
    </dgm:pt>
    <dgm:pt modelId="{04953451-20A5-8E41-875A-7A189B92353E}" type="sibTrans" cxnId="{C607B926-8E5E-A041-8E9D-83525471A0AC}">
      <dgm:prSet/>
      <dgm:spPr/>
      <dgm:t>
        <a:bodyPr/>
        <a:lstStyle/>
        <a:p>
          <a:endParaRPr lang="en-US">
            <a:latin typeface="+mj-lt"/>
          </a:endParaRPr>
        </a:p>
      </dgm:t>
    </dgm:pt>
    <dgm:pt modelId="{A3DCE357-0218-CA48-B4C8-23412A5EE95E}">
      <dgm:prSet phldrT="[Text]" custT="1"/>
      <dgm:spPr>
        <a:xfrm>
          <a:off x="2024" y="2160089"/>
          <a:ext cx="3128863" cy="1251545"/>
        </a:xfrm>
        <a:prstGeom prst="chevron">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GB" sz="2000" dirty="0">
              <a:solidFill>
                <a:srgbClr val="0000FF"/>
              </a:solidFill>
              <a:latin typeface="Calibri"/>
              <a:ea typeface="+mn-ea"/>
              <a:cs typeface="+mn-cs"/>
            </a:rPr>
            <a:t>The Strategic Component</a:t>
          </a:r>
          <a:endParaRPr lang="en-US" sz="2000" dirty="0">
            <a:solidFill>
              <a:srgbClr val="0000FF"/>
            </a:solidFill>
            <a:latin typeface="Calibri"/>
            <a:ea typeface="+mn-ea"/>
            <a:cs typeface="+mn-cs"/>
          </a:endParaRPr>
        </a:p>
      </dgm:t>
    </dgm:pt>
    <dgm:pt modelId="{DF1D5406-7340-574D-8925-09B6AE9A9893}" type="parTrans" cxnId="{6D108C7D-0105-B743-B6B1-52C88372E081}">
      <dgm:prSet/>
      <dgm:spPr/>
      <dgm:t>
        <a:bodyPr/>
        <a:lstStyle/>
        <a:p>
          <a:endParaRPr lang="en-US">
            <a:latin typeface="+mj-lt"/>
          </a:endParaRPr>
        </a:p>
      </dgm:t>
    </dgm:pt>
    <dgm:pt modelId="{DD3945ED-AD7C-3945-A5B9-2A5B9BA67235}" type="sibTrans" cxnId="{6D108C7D-0105-B743-B6B1-52C88372E081}">
      <dgm:prSet/>
      <dgm:spPr/>
      <dgm:t>
        <a:bodyPr/>
        <a:lstStyle/>
        <a:p>
          <a:endParaRPr lang="en-US">
            <a:latin typeface="+mj-lt"/>
          </a:endParaRPr>
        </a:p>
      </dgm:t>
    </dgm:pt>
    <dgm:pt modelId="{42CF94B3-11AB-5A41-9225-A661DE1F25EF}">
      <dgm:prSet phldrT="[Text]" custT="1"/>
      <dgm:spPr>
        <a:xfrm>
          <a:off x="2724135" y="2266471"/>
          <a:ext cx="2596956" cy="1038782"/>
        </a:xfrm>
        <a:prstGeom prst="chevron">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GB" sz="2000" dirty="0">
              <a:solidFill>
                <a:sysClr val="windowText" lastClr="000000">
                  <a:hueOff val="0"/>
                  <a:satOff val="0"/>
                  <a:lumOff val="0"/>
                  <a:alphaOff val="0"/>
                </a:sysClr>
              </a:solidFill>
              <a:latin typeface="Calibri"/>
              <a:ea typeface="+mn-ea"/>
              <a:cs typeface="+mn-cs"/>
            </a:rPr>
            <a:t>Strategic Action Programme (SAP)</a:t>
          </a:r>
          <a:endParaRPr lang="en-US" sz="2000" dirty="0">
            <a:solidFill>
              <a:sysClr val="windowText" lastClr="000000">
                <a:hueOff val="0"/>
                <a:satOff val="0"/>
                <a:lumOff val="0"/>
                <a:alphaOff val="0"/>
              </a:sysClr>
            </a:solidFill>
            <a:latin typeface="Calibri"/>
            <a:ea typeface="+mn-ea"/>
            <a:cs typeface="+mn-cs"/>
          </a:endParaRPr>
        </a:p>
      </dgm:t>
    </dgm:pt>
    <dgm:pt modelId="{9E899E99-99BB-A646-A84A-1390C92BDD84}" type="parTrans" cxnId="{5AE5D66D-B660-A649-84C7-C1C7BF522EEA}">
      <dgm:prSet/>
      <dgm:spPr/>
      <dgm:t>
        <a:bodyPr/>
        <a:lstStyle/>
        <a:p>
          <a:endParaRPr lang="en-US">
            <a:latin typeface="+mj-lt"/>
          </a:endParaRPr>
        </a:p>
      </dgm:t>
    </dgm:pt>
    <dgm:pt modelId="{33F6AD9D-8AD9-2C41-9ECD-D0992B26C791}" type="sibTrans" cxnId="{5AE5D66D-B660-A649-84C7-C1C7BF522EEA}">
      <dgm:prSet/>
      <dgm:spPr/>
      <dgm:t>
        <a:bodyPr/>
        <a:lstStyle/>
        <a:p>
          <a:endParaRPr lang="en-US">
            <a:latin typeface="+mj-lt"/>
          </a:endParaRPr>
        </a:p>
      </dgm:t>
    </dgm:pt>
    <dgm:pt modelId="{6FF129E2-C1E9-A847-8EC1-7AF8ECFAA609}">
      <dgm:prSet phldrT="[Text]" custT="1"/>
      <dgm:spPr>
        <a:xfrm>
          <a:off x="4957518" y="2266471"/>
          <a:ext cx="2596956" cy="1038782"/>
        </a:xfrm>
        <a:prstGeom prst="chevron">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en-GB" sz="2000" dirty="0">
              <a:solidFill>
                <a:sysClr val="windowText" lastClr="000000">
                  <a:hueOff val="0"/>
                  <a:satOff val="0"/>
                  <a:lumOff val="0"/>
                  <a:alphaOff val="0"/>
                </a:sysClr>
              </a:solidFill>
              <a:latin typeface="Calibri"/>
              <a:ea typeface="+mn-ea"/>
              <a:cs typeface="+mn-cs"/>
            </a:rPr>
            <a:t>Strategic Thinking, Planning and Implementation</a:t>
          </a:r>
          <a:endParaRPr lang="en-US" sz="2000" dirty="0">
            <a:solidFill>
              <a:sysClr val="windowText" lastClr="000000">
                <a:hueOff val="0"/>
                <a:satOff val="0"/>
                <a:lumOff val="0"/>
                <a:alphaOff val="0"/>
              </a:sysClr>
            </a:solidFill>
            <a:latin typeface="Calibri"/>
            <a:ea typeface="+mn-ea"/>
            <a:cs typeface="+mn-cs"/>
          </a:endParaRPr>
        </a:p>
      </dgm:t>
    </dgm:pt>
    <dgm:pt modelId="{66335717-361E-0144-8E69-35B2AC06CA93}" type="parTrans" cxnId="{1C92F17E-4463-2149-AEF7-3C471676551B}">
      <dgm:prSet/>
      <dgm:spPr/>
      <dgm:t>
        <a:bodyPr/>
        <a:lstStyle/>
        <a:p>
          <a:endParaRPr lang="en-US">
            <a:latin typeface="+mj-lt"/>
          </a:endParaRPr>
        </a:p>
      </dgm:t>
    </dgm:pt>
    <dgm:pt modelId="{F2061EA9-D7CF-A34A-975E-D493716C73E3}" type="sibTrans" cxnId="{1C92F17E-4463-2149-AEF7-3C471676551B}">
      <dgm:prSet/>
      <dgm:spPr/>
      <dgm:t>
        <a:bodyPr/>
        <a:lstStyle/>
        <a:p>
          <a:endParaRPr lang="en-US">
            <a:latin typeface="+mj-lt"/>
          </a:endParaRPr>
        </a:p>
      </dgm:t>
    </dgm:pt>
    <dgm:pt modelId="{E3F75E16-22CC-A742-93A0-368B167EEE07}" type="pres">
      <dgm:prSet presAssocID="{9319D280-12B0-054D-B6FF-290B85BA6BC5}" presName="Name0" presStyleCnt="0">
        <dgm:presLayoutVars>
          <dgm:chPref val="3"/>
          <dgm:dir/>
          <dgm:animLvl val="lvl"/>
          <dgm:resizeHandles/>
        </dgm:presLayoutVars>
      </dgm:prSet>
      <dgm:spPr/>
      <dgm:t>
        <a:bodyPr/>
        <a:lstStyle/>
        <a:p>
          <a:endParaRPr lang="en-US"/>
        </a:p>
      </dgm:t>
    </dgm:pt>
    <dgm:pt modelId="{D3B6037E-12ED-894E-89B3-B53D63F885D2}" type="pres">
      <dgm:prSet presAssocID="{BFB3BCCF-8C64-6B47-B870-F47AA0A628B4}" presName="horFlow" presStyleCnt="0"/>
      <dgm:spPr/>
    </dgm:pt>
    <dgm:pt modelId="{F4719D83-E58D-9143-9537-4FC36232E05D}" type="pres">
      <dgm:prSet presAssocID="{BFB3BCCF-8C64-6B47-B870-F47AA0A628B4}" presName="bigChev" presStyleLbl="node1" presStyleIdx="0" presStyleCnt="2"/>
      <dgm:spPr/>
      <dgm:t>
        <a:bodyPr/>
        <a:lstStyle/>
        <a:p>
          <a:endParaRPr lang="en-US"/>
        </a:p>
      </dgm:t>
    </dgm:pt>
    <dgm:pt modelId="{D13C3F3D-61B0-8747-950C-9CCAEBF7BC37}" type="pres">
      <dgm:prSet presAssocID="{9E30C633-BFF0-5545-82A1-DCE5B0F25032}" presName="parTrans" presStyleCnt="0"/>
      <dgm:spPr/>
    </dgm:pt>
    <dgm:pt modelId="{63389203-BEEC-FB40-BD15-EDF17D8D428A}" type="pres">
      <dgm:prSet presAssocID="{3314ECC5-1A98-4847-94E6-1B6C957692C5}" presName="node" presStyleLbl="alignAccFollowNode1" presStyleIdx="0" presStyleCnt="4">
        <dgm:presLayoutVars>
          <dgm:bulletEnabled val="1"/>
        </dgm:presLayoutVars>
      </dgm:prSet>
      <dgm:spPr/>
      <dgm:t>
        <a:bodyPr/>
        <a:lstStyle/>
        <a:p>
          <a:endParaRPr lang="en-US"/>
        </a:p>
      </dgm:t>
    </dgm:pt>
    <dgm:pt modelId="{E30F4F3F-4581-524F-B8BF-4181D0C131D5}" type="pres">
      <dgm:prSet presAssocID="{0DE52A67-02AD-DD45-9BCF-C0A86D779423}" presName="sibTrans" presStyleCnt="0"/>
      <dgm:spPr/>
    </dgm:pt>
    <dgm:pt modelId="{96C96BBA-99A5-A84C-BE98-AEF08F6CE452}" type="pres">
      <dgm:prSet presAssocID="{46C75A59-F929-014B-9916-E0C646301D33}" presName="node" presStyleLbl="alignAccFollowNode1" presStyleIdx="1" presStyleCnt="4">
        <dgm:presLayoutVars>
          <dgm:bulletEnabled val="1"/>
        </dgm:presLayoutVars>
      </dgm:prSet>
      <dgm:spPr/>
      <dgm:t>
        <a:bodyPr/>
        <a:lstStyle/>
        <a:p>
          <a:endParaRPr lang="en-US"/>
        </a:p>
      </dgm:t>
    </dgm:pt>
    <dgm:pt modelId="{D673FA94-C77D-524B-AC2B-60696E01EBE4}" type="pres">
      <dgm:prSet presAssocID="{BFB3BCCF-8C64-6B47-B870-F47AA0A628B4}" presName="vSp" presStyleCnt="0"/>
      <dgm:spPr/>
    </dgm:pt>
    <dgm:pt modelId="{DB191484-268F-2B44-B9BC-495D76AA1CF9}" type="pres">
      <dgm:prSet presAssocID="{A3DCE357-0218-CA48-B4C8-23412A5EE95E}" presName="horFlow" presStyleCnt="0"/>
      <dgm:spPr/>
    </dgm:pt>
    <dgm:pt modelId="{44345497-18F6-3146-8A9C-35200BD967B7}" type="pres">
      <dgm:prSet presAssocID="{A3DCE357-0218-CA48-B4C8-23412A5EE95E}" presName="bigChev" presStyleLbl="node1" presStyleIdx="1" presStyleCnt="2" custLinFactNeighborX="-18734" custLinFactNeighborY="-3044"/>
      <dgm:spPr/>
      <dgm:t>
        <a:bodyPr/>
        <a:lstStyle/>
        <a:p>
          <a:endParaRPr lang="en-US"/>
        </a:p>
      </dgm:t>
    </dgm:pt>
    <dgm:pt modelId="{A574EE49-5A51-3442-A9F7-FA3C03500919}" type="pres">
      <dgm:prSet presAssocID="{9E899E99-99BB-A646-A84A-1390C92BDD84}" presName="parTrans" presStyleCnt="0"/>
      <dgm:spPr/>
    </dgm:pt>
    <dgm:pt modelId="{E59FC5CB-DACD-D743-AC84-E29E4800A0FA}" type="pres">
      <dgm:prSet presAssocID="{42CF94B3-11AB-5A41-9225-A661DE1F25EF}" presName="node" presStyleLbl="alignAccFollowNode1" presStyleIdx="2" presStyleCnt="4">
        <dgm:presLayoutVars>
          <dgm:bulletEnabled val="1"/>
        </dgm:presLayoutVars>
      </dgm:prSet>
      <dgm:spPr/>
      <dgm:t>
        <a:bodyPr/>
        <a:lstStyle/>
        <a:p>
          <a:endParaRPr lang="en-US"/>
        </a:p>
      </dgm:t>
    </dgm:pt>
    <dgm:pt modelId="{1E9C5B02-ABEC-1A47-99F7-4CF477BA2DB0}" type="pres">
      <dgm:prSet presAssocID="{33F6AD9D-8AD9-2C41-9ECD-D0992B26C791}" presName="sibTrans" presStyleCnt="0"/>
      <dgm:spPr/>
    </dgm:pt>
    <dgm:pt modelId="{90CE86B2-0B80-1E40-89F8-E12712089145}" type="pres">
      <dgm:prSet presAssocID="{6FF129E2-C1E9-A847-8EC1-7AF8ECFAA609}" presName="node" presStyleLbl="alignAccFollowNode1" presStyleIdx="3" presStyleCnt="4">
        <dgm:presLayoutVars>
          <dgm:bulletEnabled val="1"/>
        </dgm:presLayoutVars>
      </dgm:prSet>
      <dgm:spPr/>
      <dgm:t>
        <a:bodyPr/>
        <a:lstStyle/>
        <a:p>
          <a:endParaRPr lang="en-US"/>
        </a:p>
      </dgm:t>
    </dgm:pt>
  </dgm:ptLst>
  <dgm:cxnLst>
    <dgm:cxn modelId="{C607B926-8E5E-A041-8E9D-83525471A0AC}" srcId="{BFB3BCCF-8C64-6B47-B870-F47AA0A628B4}" destId="{46C75A59-F929-014B-9916-E0C646301D33}" srcOrd="1" destOrd="0" parTransId="{5926F8F5-DD8C-0A49-BBB6-0FF05AACE1A8}" sibTransId="{04953451-20A5-8E41-875A-7A189B92353E}"/>
    <dgm:cxn modelId="{1C92F17E-4463-2149-AEF7-3C471676551B}" srcId="{A3DCE357-0218-CA48-B4C8-23412A5EE95E}" destId="{6FF129E2-C1E9-A847-8EC1-7AF8ECFAA609}" srcOrd="1" destOrd="0" parTransId="{66335717-361E-0144-8E69-35B2AC06CA93}" sibTransId="{F2061EA9-D7CF-A34A-975E-D493716C73E3}"/>
    <dgm:cxn modelId="{5AE5D66D-B660-A649-84C7-C1C7BF522EEA}" srcId="{A3DCE357-0218-CA48-B4C8-23412A5EE95E}" destId="{42CF94B3-11AB-5A41-9225-A661DE1F25EF}" srcOrd="0" destOrd="0" parTransId="{9E899E99-99BB-A646-A84A-1390C92BDD84}" sibTransId="{33F6AD9D-8AD9-2C41-9ECD-D0992B26C791}"/>
    <dgm:cxn modelId="{251A342E-71ED-BB45-A1A3-E6008A28009D}" type="presOf" srcId="{46C75A59-F929-014B-9916-E0C646301D33}" destId="{96C96BBA-99A5-A84C-BE98-AEF08F6CE452}" srcOrd="0" destOrd="0" presId="urn:microsoft.com/office/officeart/2005/8/layout/lProcess3"/>
    <dgm:cxn modelId="{79302076-68EC-9C4A-B4FC-9063E14661F5}" type="presOf" srcId="{42CF94B3-11AB-5A41-9225-A661DE1F25EF}" destId="{E59FC5CB-DACD-D743-AC84-E29E4800A0FA}" srcOrd="0" destOrd="0" presId="urn:microsoft.com/office/officeart/2005/8/layout/lProcess3"/>
    <dgm:cxn modelId="{6DAB9C7A-B766-E149-B44D-6A8D9C3AE2ED}" srcId="{9319D280-12B0-054D-B6FF-290B85BA6BC5}" destId="{BFB3BCCF-8C64-6B47-B870-F47AA0A628B4}" srcOrd="0" destOrd="0" parTransId="{7B6CBB5E-A0BC-B44F-A0B3-0489FEA2F1B2}" sibTransId="{A73BEE11-852A-544F-9F8F-15DCDE491599}"/>
    <dgm:cxn modelId="{9C15AF6A-B7D4-D045-AFCA-C40A76A6001E}" type="presOf" srcId="{6FF129E2-C1E9-A847-8EC1-7AF8ECFAA609}" destId="{90CE86B2-0B80-1E40-89F8-E12712089145}" srcOrd="0" destOrd="0" presId="urn:microsoft.com/office/officeart/2005/8/layout/lProcess3"/>
    <dgm:cxn modelId="{6D108C7D-0105-B743-B6B1-52C88372E081}" srcId="{9319D280-12B0-054D-B6FF-290B85BA6BC5}" destId="{A3DCE357-0218-CA48-B4C8-23412A5EE95E}" srcOrd="1" destOrd="0" parTransId="{DF1D5406-7340-574D-8925-09B6AE9A9893}" sibTransId="{DD3945ED-AD7C-3945-A5B9-2A5B9BA67235}"/>
    <dgm:cxn modelId="{ABE7CEEF-4CFD-6244-A677-B3A597282633}" type="presOf" srcId="{BFB3BCCF-8C64-6B47-B870-F47AA0A628B4}" destId="{F4719D83-E58D-9143-9537-4FC36232E05D}" srcOrd="0" destOrd="0" presId="urn:microsoft.com/office/officeart/2005/8/layout/lProcess3"/>
    <dgm:cxn modelId="{A4A40560-0E47-FA4A-90B9-A79433BAA34F}" type="presOf" srcId="{A3DCE357-0218-CA48-B4C8-23412A5EE95E}" destId="{44345497-18F6-3146-8A9C-35200BD967B7}" srcOrd="0" destOrd="0" presId="urn:microsoft.com/office/officeart/2005/8/layout/lProcess3"/>
    <dgm:cxn modelId="{0BA7F9D3-28B1-7642-AC74-E1A4617CB66F}" type="presOf" srcId="{3314ECC5-1A98-4847-94E6-1B6C957692C5}" destId="{63389203-BEEC-FB40-BD15-EDF17D8D428A}" srcOrd="0" destOrd="0" presId="urn:microsoft.com/office/officeart/2005/8/layout/lProcess3"/>
    <dgm:cxn modelId="{CCA988BF-C6C4-EE4A-9CCD-7D30591C688D}" type="presOf" srcId="{9319D280-12B0-054D-B6FF-290B85BA6BC5}" destId="{E3F75E16-22CC-A742-93A0-368B167EEE07}" srcOrd="0" destOrd="0" presId="urn:microsoft.com/office/officeart/2005/8/layout/lProcess3"/>
    <dgm:cxn modelId="{0D80EA91-35EC-614B-9ABA-A0DF653E72E4}" srcId="{BFB3BCCF-8C64-6B47-B870-F47AA0A628B4}" destId="{3314ECC5-1A98-4847-94E6-1B6C957692C5}" srcOrd="0" destOrd="0" parTransId="{9E30C633-BFF0-5545-82A1-DCE5B0F25032}" sibTransId="{0DE52A67-02AD-DD45-9BCF-C0A86D779423}"/>
    <dgm:cxn modelId="{23AF4F5A-C0F1-D246-927B-3CE519B0D536}" type="presParOf" srcId="{E3F75E16-22CC-A742-93A0-368B167EEE07}" destId="{D3B6037E-12ED-894E-89B3-B53D63F885D2}" srcOrd="0" destOrd="0" presId="urn:microsoft.com/office/officeart/2005/8/layout/lProcess3"/>
    <dgm:cxn modelId="{02E425C0-A9CA-A642-AC18-DE69926E20CD}" type="presParOf" srcId="{D3B6037E-12ED-894E-89B3-B53D63F885D2}" destId="{F4719D83-E58D-9143-9537-4FC36232E05D}" srcOrd="0" destOrd="0" presId="urn:microsoft.com/office/officeart/2005/8/layout/lProcess3"/>
    <dgm:cxn modelId="{E2E1FB98-81B6-0245-BC7E-B7179EEA6725}" type="presParOf" srcId="{D3B6037E-12ED-894E-89B3-B53D63F885D2}" destId="{D13C3F3D-61B0-8747-950C-9CCAEBF7BC37}" srcOrd="1" destOrd="0" presId="urn:microsoft.com/office/officeart/2005/8/layout/lProcess3"/>
    <dgm:cxn modelId="{4B0A73A1-8AB5-3243-A0D3-92CCFB6C5FA9}" type="presParOf" srcId="{D3B6037E-12ED-894E-89B3-B53D63F885D2}" destId="{63389203-BEEC-FB40-BD15-EDF17D8D428A}" srcOrd="2" destOrd="0" presId="urn:microsoft.com/office/officeart/2005/8/layout/lProcess3"/>
    <dgm:cxn modelId="{97E42351-C896-4542-ABAC-992E7CC31457}" type="presParOf" srcId="{D3B6037E-12ED-894E-89B3-B53D63F885D2}" destId="{E30F4F3F-4581-524F-B8BF-4181D0C131D5}" srcOrd="3" destOrd="0" presId="urn:microsoft.com/office/officeart/2005/8/layout/lProcess3"/>
    <dgm:cxn modelId="{F4BCFA58-6315-114D-91AE-00B90D7A10A0}" type="presParOf" srcId="{D3B6037E-12ED-894E-89B3-B53D63F885D2}" destId="{96C96BBA-99A5-A84C-BE98-AEF08F6CE452}" srcOrd="4" destOrd="0" presId="urn:microsoft.com/office/officeart/2005/8/layout/lProcess3"/>
    <dgm:cxn modelId="{421ECEA5-C222-304C-B711-36C72D4B64AD}" type="presParOf" srcId="{E3F75E16-22CC-A742-93A0-368B167EEE07}" destId="{D673FA94-C77D-524B-AC2B-60696E01EBE4}" srcOrd="1" destOrd="0" presId="urn:microsoft.com/office/officeart/2005/8/layout/lProcess3"/>
    <dgm:cxn modelId="{DC2F1A4C-BF2E-0D46-A9FB-BC0ABE0B15AB}" type="presParOf" srcId="{E3F75E16-22CC-A742-93A0-368B167EEE07}" destId="{DB191484-268F-2B44-B9BC-495D76AA1CF9}" srcOrd="2" destOrd="0" presId="urn:microsoft.com/office/officeart/2005/8/layout/lProcess3"/>
    <dgm:cxn modelId="{A7B15713-435C-5748-9755-E4B439491FB8}" type="presParOf" srcId="{DB191484-268F-2B44-B9BC-495D76AA1CF9}" destId="{44345497-18F6-3146-8A9C-35200BD967B7}" srcOrd="0" destOrd="0" presId="urn:microsoft.com/office/officeart/2005/8/layout/lProcess3"/>
    <dgm:cxn modelId="{9770EE67-B733-EA44-B97C-FF13A1EB0EBA}" type="presParOf" srcId="{DB191484-268F-2B44-B9BC-495D76AA1CF9}" destId="{A574EE49-5A51-3442-A9F7-FA3C03500919}" srcOrd="1" destOrd="0" presId="urn:microsoft.com/office/officeart/2005/8/layout/lProcess3"/>
    <dgm:cxn modelId="{D6F23B2B-E846-564E-AE3A-A253446C88B3}" type="presParOf" srcId="{DB191484-268F-2B44-B9BC-495D76AA1CF9}" destId="{E59FC5CB-DACD-D743-AC84-E29E4800A0FA}" srcOrd="2" destOrd="0" presId="urn:microsoft.com/office/officeart/2005/8/layout/lProcess3"/>
    <dgm:cxn modelId="{5FBE5CF4-6B37-9445-B1C0-E9F7CAFFE62A}" type="presParOf" srcId="{DB191484-268F-2B44-B9BC-495D76AA1CF9}" destId="{1E9C5B02-ABEC-1A47-99F7-4CF477BA2DB0}" srcOrd="3" destOrd="0" presId="urn:microsoft.com/office/officeart/2005/8/layout/lProcess3"/>
    <dgm:cxn modelId="{53B6A0D1-16B3-C542-8834-F5C351DF52EE}" type="presParOf" srcId="{DB191484-268F-2B44-B9BC-495D76AA1CF9}" destId="{90CE86B2-0B80-1E40-89F8-E12712089145}"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0518A3-2E5D-5749-8073-848203B676E8}"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DF4FB971-0AF1-1643-875C-CE647B169823}">
      <dgm:prSet/>
      <dgm:spPr>
        <a:ln>
          <a:solidFill>
            <a:srgbClr val="003399"/>
          </a:solidFill>
        </a:ln>
      </dgm:spPr>
      <dgm:t>
        <a:bodyPr/>
        <a:lstStyle/>
        <a:p>
          <a:pPr rtl="0"/>
          <a:r>
            <a:rPr lang="en-US" dirty="0" smtClean="0">
              <a:latin typeface="Calibri"/>
              <a:cs typeface="Calibri"/>
            </a:rPr>
            <a:t>The main technical role of a TDA is to identify, quantify, and set priorities for environmental problems that are transboundary in nature. </a:t>
          </a:r>
          <a:endParaRPr lang="en-US" dirty="0">
            <a:latin typeface="Calibri"/>
            <a:cs typeface="Calibri"/>
          </a:endParaRPr>
        </a:p>
      </dgm:t>
    </dgm:pt>
    <dgm:pt modelId="{12048C5C-AB57-4040-BDC3-D8FA01BB83BE}" type="parTrans" cxnId="{205189B1-1A34-114F-9874-C72163575748}">
      <dgm:prSet/>
      <dgm:spPr/>
      <dgm:t>
        <a:bodyPr/>
        <a:lstStyle/>
        <a:p>
          <a:endParaRPr lang="en-US"/>
        </a:p>
      </dgm:t>
    </dgm:pt>
    <dgm:pt modelId="{0B67461C-206C-DC4B-A098-F81734602B18}" type="sibTrans" cxnId="{205189B1-1A34-114F-9874-C72163575748}">
      <dgm:prSet/>
      <dgm:spPr/>
      <dgm:t>
        <a:bodyPr/>
        <a:lstStyle/>
        <a:p>
          <a:endParaRPr lang="en-US"/>
        </a:p>
      </dgm:t>
    </dgm:pt>
    <dgm:pt modelId="{BAD2DFD4-E20A-174C-9E54-2CF2EEFBFACB}" type="pres">
      <dgm:prSet presAssocID="{CA0518A3-2E5D-5749-8073-848203B676E8}" presName="Name0" presStyleCnt="0">
        <dgm:presLayoutVars>
          <dgm:dir/>
          <dgm:resizeHandles val="exact"/>
        </dgm:presLayoutVars>
      </dgm:prSet>
      <dgm:spPr/>
      <dgm:t>
        <a:bodyPr/>
        <a:lstStyle/>
        <a:p>
          <a:endParaRPr lang="en-US"/>
        </a:p>
      </dgm:t>
    </dgm:pt>
    <dgm:pt modelId="{29CE8374-E5B8-DC47-A95A-4AB1FD6998BF}" type="pres">
      <dgm:prSet presAssocID="{DF4FB971-0AF1-1643-875C-CE647B169823}" presName="composite" presStyleCnt="0"/>
      <dgm:spPr/>
    </dgm:pt>
    <dgm:pt modelId="{B3886A87-0BE6-8641-AC84-654564903201}" type="pres">
      <dgm:prSet presAssocID="{DF4FB971-0AF1-1643-875C-CE647B169823}" presName="rect1" presStyleLbl="trAlignAcc1" presStyleIdx="0" presStyleCnt="1">
        <dgm:presLayoutVars>
          <dgm:bulletEnabled val="1"/>
        </dgm:presLayoutVars>
      </dgm:prSet>
      <dgm:spPr/>
      <dgm:t>
        <a:bodyPr/>
        <a:lstStyle/>
        <a:p>
          <a:endParaRPr lang="en-US"/>
        </a:p>
      </dgm:t>
    </dgm:pt>
    <dgm:pt modelId="{36F894F2-DE30-8B48-9728-790B56B5C397}" type="pres">
      <dgm:prSet presAssocID="{DF4FB971-0AF1-1643-875C-CE647B169823}" presName="rect2" presStyleLbl="fgImgPlace1" presStyleIdx="0" presStyleCnt="1"/>
      <dgm:spPr/>
    </dgm:pt>
  </dgm:ptLst>
  <dgm:cxnLst>
    <dgm:cxn modelId="{205189B1-1A34-114F-9874-C72163575748}" srcId="{CA0518A3-2E5D-5749-8073-848203B676E8}" destId="{DF4FB971-0AF1-1643-875C-CE647B169823}" srcOrd="0" destOrd="0" parTransId="{12048C5C-AB57-4040-BDC3-D8FA01BB83BE}" sibTransId="{0B67461C-206C-DC4B-A098-F81734602B18}"/>
    <dgm:cxn modelId="{C3952035-D68C-F641-BCDE-19C68C433241}" type="presOf" srcId="{CA0518A3-2E5D-5749-8073-848203B676E8}" destId="{BAD2DFD4-E20A-174C-9E54-2CF2EEFBFACB}" srcOrd="0" destOrd="0" presId="urn:microsoft.com/office/officeart/2008/layout/PictureStrips"/>
    <dgm:cxn modelId="{AC92735A-30C5-E54D-9D7C-F3DFAAA4DE63}" type="presOf" srcId="{DF4FB971-0AF1-1643-875C-CE647B169823}" destId="{B3886A87-0BE6-8641-AC84-654564903201}" srcOrd="0" destOrd="0" presId="urn:microsoft.com/office/officeart/2008/layout/PictureStrips"/>
    <dgm:cxn modelId="{04784E7D-7FAD-5349-858F-1A4D1252F414}" type="presParOf" srcId="{BAD2DFD4-E20A-174C-9E54-2CF2EEFBFACB}" destId="{29CE8374-E5B8-DC47-A95A-4AB1FD6998BF}" srcOrd="0" destOrd="0" presId="urn:microsoft.com/office/officeart/2008/layout/PictureStrips"/>
    <dgm:cxn modelId="{2BFD3600-DB4D-9D4F-9AD5-FA9FB294F917}" type="presParOf" srcId="{29CE8374-E5B8-DC47-A95A-4AB1FD6998BF}" destId="{B3886A87-0BE6-8641-AC84-654564903201}" srcOrd="0" destOrd="0" presId="urn:microsoft.com/office/officeart/2008/layout/PictureStrips"/>
    <dgm:cxn modelId="{746F7D31-1479-8844-BA6E-964FC7F41FFD}" type="presParOf" srcId="{29CE8374-E5B8-DC47-A95A-4AB1FD6998BF}" destId="{36F894F2-DE30-8B48-9728-790B56B5C39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0518A3-2E5D-5749-8073-848203B676E8}"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DF4FB971-0AF1-1643-875C-CE647B169823}">
      <dgm:prSet/>
      <dgm:spPr>
        <a:ln>
          <a:solidFill>
            <a:srgbClr val="003399"/>
          </a:solidFill>
        </a:ln>
      </dgm:spPr>
      <dgm:t>
        <a:bodyPr/>
        <a:lstStyle/>
        <a:p>
          <a:pPr rtl="0"/>
          <a:r>
            <a:rPr lang="en-GB" dirty="0" smtClean="0">
              <a:latin typeface="Calibri"/>
              <a:cs typeface="Calibri"/>
            </a:rPr>
            <a:t>The SAP is a negotiated policy document that should be endorsed at the highest level. It establishes clear priorities for action to resolve the priority problems identified in the TDA</a:t>
          </a:r>
          <a:endParaRPr lang="en-US" dirty="0">
            <a:latin typeface="Calibri"/>
            <a:cs typeface="Calibri"/>
          </a:endParaRPr>
        </a:p>
      </dgm:t>
    </dgm:pt>
    <dgm:pt modelId="{12048C5C-AB57-4040-BDC3-D8FA01BB83BE}" type="parTrans" cxnId="{205189B1-1A34-114F-9874-C72163575748}">
      <dgm:prSet/>
      <dgm:spPr/>
      <dgm:t>
        <a:bodyPr/>
        <a:lstStyle/>
        <a:p>
          <a:endParaRPr lang="en-US"/>
        </a:p>
      </dgm:t>
    </dgm:pt>
    <dgm:pt modelId="{0B67461C-206C-DC4B-A098-F81734602B18}" type="sibTrans" cxnId="{205189B1-1A34-114F-9874-C72163575748}">
      <dgm:prSet/>
      <dgm:spPr/>
      <dgm:t>
        <a:bodyPr/>
        <a:lstStyle/>
        <a:p>
          <a:endParaRPr lang="en-US"/>
        </a:p>
      </dgm:t>
    </dgm:pt>
    <dgm:pt modelId="{BAD2DFD4-E20A-174C-9E54-2CF2EEFBFACB}" type="pres">
      <dgm:prSet presAssocID="{CA0518A3-2E5D-5749-8073-848203B676E8}" presName="Name0" presStyleCnt="0">
        <dgm:presLayoutVars>
          <dgm:dir/>
          <dgm:resizeHandles val="exact"/>
        </dgm:presLayoutVars>
      </dgm:prSet>
      <dgm:spPr/>
      <dgm:t>
        <a:bodyPr/>
        <a:lstStyle/>
        <a:p>
          <a:endParaRPr lang="en-US"/>
        </a:p>
      </dgm:t>
    </dgm:pt>
    <dgm:pt modelId="{29CE8374-E5B8-DC47-A95A-4AB1FD6998BF}" type="pres">
      <dgm:prSet presAssocID="{DF4FB971-0AF1-1643-875C-CE647B169823}" presName="composite" presStyleCnt="0"/>
      <dgm:spPr/>
    </dgm:pt>
    <dgm:pt modelId="{B3886A87-0BE6-8641-AC84-654564903201}" type="pres">
      <dgm:prSet presAssocID="{DF4FB971-0AF1-1643-875C-CE647B169823}" presName="rect1" presStyleLbl="trAlignAcc1" presStyleIdx="0" presStyleCnt="1">
        <dgm:presLayoutVars>
          <dgm:bulletEnabled val="1"/>
        </dgm:presLayoutVars>
      </dgm:prSet>
      <dgm:spPr/>
      <dgm:t>
        <a:bodyPr/>
        <a:lstStyle/>
        <a:p>
          <a:endParaRPr lang="en-US"/>
        </a:p>
      </dgm:t>
    </dgm:pt>
    <dgm:pt modelId="{36F894F2-DE30-8B48-9728-790B56B5C397}" type="pres">
      <dgm:prSet presAssocID="{DF4FB971-0AF1-1643-875C-CE647B169823}" presName="rect2" presStyleLbl="fgImgPlace1" presStyleIdx="0" presStyleCnt="1"/>
      <dgm:spPr/>
    </dgm:pt>
  </dgm:ptLst>
  <dgm:cxnLst>
    <dgm:cxn modelId="{205189B1-1A34-114F-9874-C72163575748}" srcId="{CA0518A3-2E5D-5749-8073-848203B676E8}" destId="{DF4FB971-0AF1-1643-875C-CE647B169823}" srcOrd="0" destOrd="0" parTransId="{12048C5C-AB57-4040-BDC3-D8FA01BB83BE}" sibTransId="{0B67461C-206C-DC4B-A098-F81734602B18}"/>
    <dgm:cxn modelId="{123100CC-894A-C14E-AB78-8AE82F888BC1}" type="presOf" srcId="{CA0518A3-2E5D-5749-8073-848203B676E8}" destId="{BAD2DFD4-E20A-174C-9E54-2CF2EEFBFACB}" srcOrd="0" destOrd="0" presId="urn:microsoft.com/office/officeart/2008/layout/PictureStrips"/>
    <dgm:cxn modelId="{281BF557-06B0-BA42-A09D-6D0E6B46B47E}" type="presOf" srcId="{DF4FB971-0AF1-1643-875C-CE647B169823}" destId="{B3886A87-0BE6-8641-AC84-654564903201}" srcOrd="0" destOrd="0" presId="urn:microsoft.com/office/officeart/2008/layout/PictureStrips"/>
    <dgm:cxn modelId="{368A6BAF-E318-F048-A629-1678C19213AD}" type="presParOf" srcId="{BAD2DFD4-E20A-174C-9E54-2CF2EEFBFACB}" destId="{29CE8374-E5B8-DC47-A95A-4AB1FD6998BF}" srcOrd="0" destOrd="0" presId="urn:microsoft.com/office/officeart/2008/layout/PictureStrips"/>
    <dgm:cxn modelId="{4BA55B5C-35A2-244C-AD92-9FA32E60ADAA}" type="presParOf" srcId="{29CE8374-E5B8-DC47-A95A-4AB1FD6998BF}" destId="{B3886A87-0BE6-8641-AC84-654564903201}" srcOrd="0" destOrd="0" presId="urn:microsoft.com/office/officeart/2008/layout/PictureStrips"/>
    <dgm:cxn modelId="{CA081B3C-304F-224C-B242-EE5B6AC27046}" type="presParOf" srcId="{29CE8374-E5B8-DC47-A95A-4AB1FD6998BF}" destId="{36F894F2-DE30-8B48-9728-790B56B5C39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497DD-D6A9-1E44-8D1F-80E2E2C8DCCA}" type="doc">
      <dgm:prSet loTypeId="urn:microsoft.com/office/officeart/2008/layout/LinedList" loCatId="" qsTypeId="urn:microsoft.com/office/officeart/2005/8/quickstyle/simple4" qsCatId="simple" csTypeId="urn:microsoft.com/office/officeart/2005/8/colors/accent3_2" csCatId="accent3" phldr="1"/>
      <dgm:spPr/>
      <dgm:t>
        <a:bodyPr/>
        <a:lstStyle/>
        <a:p>
          <a:endParaRPr lang="en-US"/>
        </a:p>
      </dgm:t>
    </dgm:pt>
    <dgm:pt modelId="{52F40957-B767-DF41-9063-673E0777C925}">
      <dgm:prSet custT="1"/>
      <dgm:spPr/>
      <dgm:t>
        <a:bodyPr/>
        <a:lstStyle/>
        <a:p>
          <a:pPr rtl="0"/>
          <a:r>
            <a:rPr lang="en-US" sz="2000" dirty="0" smtClean="0">
              <a:latin typeface="Calibri"/>
              <a:cs typeface="Calibri"/>
            </a:rPr>
            <a:t>GEF International Waters are transboundary water systems that include river basins, lake basins, groundwater resources, large marine ecosystems (LME)</a:t>
          </a:r>
          <a:endParaRPr lang="en-US" sz="2000" dirty="0">
            <a:latin typeface="Calibri"/>
            <a:cs typeface="Calibri"/>
          </a:endParaRPr>
        </a:p>
      </dgm:t>
    </dgm:pt>
    <dgm:pt modelId="{49FCF952-B261-E443-8891-40BAA834DB4B}" type="parTrans" cxnId="{0E3D40EF-D351-C94D-8410-215B2FD90F2C}">
      <dgm:prSet/>
      <dgm:spPr/>
      <dgm:t>
        <a:bodyPr/>
        <a:lstStyle/>
        <a:p>
          <a:endParaRPr lang="en-US" sz="2000">
            <a:latin typeface="Calibri"/>
            <a:cs typeface="Calibri"/>
          </a:endParaRPr>
        </a:p>
      </dgm:t>
    </dgm:pt>
    <dgm:pt modelId="{77624308-53EA-F947-8ABC-7C3A8FA0C3CD}" type="sibTrans" cxnId="{0E3D40EF-D351-C94D-8410-215B2FD90F2C}">
      <dgm:prSet/>
      <dgm:spPr/>
      <dgm:t>
        <a:bodyPr/>
        <a:lstStyle/>
        <a:p>
          <a:endParaRPr lang="en-US" sz="2000">
            <a:latin typeface="Calibri"/>
            <a:cs typeface="Calibri"/>
          </a:endParaRPr>
        </a:p>
      </dgm:t>
    </dgm:pt>
    <dgm:pt modelId="{2D575C6A-BB15-0A4C-A600-95713D9747FD}">
      <dgm:prSet custT="1"/>
      <dgm:spPr/>
      <dgm:t>
        <a:bodyPr/>
        <a:lstStyle/>
        <a:p>
          <a:pPr rtl="0"/>
          <a:r>
            <a:rPr lang="en-US" sz="2000" dirty="0" smtClean="0">
              <a:latin typeface="Calibri"/>
              <a:cs typeface="Calibri"/>
            </a:rPr>
            <a:t>Transboundary waters are water systems that are shared between  more than one country </a:t>
          </a:r>
          <a:endParaRPr lang="en-US" sz="2000" dirty="0">
            <a:latin typeface="Calibri"/>
            <a:cs typeface="Calibri"/>
          </a:endParaRPr>
        </a:p>
      </dgm:t>
    </dgm:pt>
    <dgm:pt modelId="{4210FFBC-F7BB-6341-A9C0-5AD156D8E797}" type="parTrans" cxnId="{4DFAD6E7-04F2-7C4E-9D4C-36431D676D46}">
      <dgm:prSet/>
      <dgm:spPr/>
      <dgm:t>
        <a:bodyPr/>
        <a:lstStyle/>
        <a:p>
          <a:endParaRPr lang="en-US" sz="2000">
            <a:latin typeface="Calibri"/>
            <a:cs typeface="Calibri"/>
          </a:endParaRPr>
        </a:p>
      </dgm:t>
    </dgm:pt>
    <dgm:pt modelId="{B25DC085-0C49-9641-8B6A-E9472F1012BD}" type="sibTrans" cxnId="{4DFAD6E7-04F2-7C4E-9D4C-36431D676D46}">
      <dgm:prSet/>
      <dgm:spPr/>
      <dgm:t>
        <a:bodyPr/>
        <a:lstStyle/>
        <a:p>
          <a:endParaRPr lang="en-US" sz="2000">
            <a:latin typeface="Calibri"/>
            <a:cs typeface="Calibri"/>
          </a:endParaRPr>
        </a:p>
      </dgm:t>
    </dgm:pt>
    <dgm:pt modelId="{5981D0F6-5B0B-CB40-A184-3DD2BB1C85B8}">
      <dgm:prSet custT="1"/>
      <dgm:spPr/>
      <dgm:t>
        <a:bodyPr/>
        <a:lstStyle/>
        <a:p>
          <a:pPr rtl="0"/>
          <a:r>
            <a:rPr lang="en-US" sz="2000" dirty="0" smtClean="0">
              <a:latin typeface="Calibri"/>
              <a:cs typeface="Calibri"/>
            </a:rPr>
            <a:t>TDA/SAP is a strategic process developed for transboundary water systems</a:t>
          </a:r>
          <a:endParaRPr lang="en-US" sz="2000" dirty="0">
            <a:latin typeface="Calibri"/>
            <a:cs typeface="Calibri"/>
          </a:endParaRPr>
        </a:p>
      </dgm:t>
    </dgm:pt>
    <dgm:pt modelId="{64B4CFE3-2E8D-7E45-B9A5-915514B253E6}" type="parTrans" cxnId="{68C3B787-A8B0-C24A-A0DD-D7AB125EEFB3}">
      <dgm:prSet/>
      <dgm:spPr/>
      <dgm:t>
        <a:bodyPr/>
        <a:lstStyle/>
        <a:p>
          <a:endParaRPr lang="en-US" sz="2000">
            <a:latin typeface="Calibri"/>
            <a:cs typeface="Calibri"/>
          </a:endParaRPr>
        </a:p>
      </dgm:t>
    </dgm:pt>
    <dgm:pt modelId="{505B42EA-90D4-4646-8A59-F78DCB1AB4F1}" type="sibTrans" cxnId="{68C3B787-A8B0-C24A-A0DD-D7AB125EEFB3}">
      <dgm:prSet/>
      <dgm:spPr/>
      <dgm:t>
        <a:bodyPr/>
        <a:lstStyle/>
        <a:p>
          <a:endParaRPr lang="en-US" sz="2000">
            <a:latin typeface="Calibri"/>
            <a:cs typeface="Calibri"/>
          </a:endParaRPr>
        </a:p>
      </dgm:t>
    </dgm:pt>
    <dgm:pt modelId="{FA4FCC9D-39FE-F547-B80F-777D5E198513}">
      <dgm:prSet custT="1"/>
      <dgm:spPr/>
      <dgm:t>
        <a:bodyPr/>
        <a:lstStyle/>
        <a:p>
          <a:pPr rtl="0"/>
          <a:r>
            <a:rPr lang="en-US" sz="2000" smtClean="0">
              <a:latin typeface="Calibri"/>
              <a:cs typeface="Calibri"/>
            </a:rPr>
            <a:t>The main technical role of a TDA is to identify, quantify, and set priorities for environmental problems that are transboundary in nature</a:t>
          </a:r>
          <a:endParaRPr lang="en-US" sz="2000">
            <a:latin typeface="Calibri"/>
            <a:cs typeface="Calibri"/>
          </a:endParaRPr>
        </a:p>
      </dgm:t>
    </dgm:pt>
    <dgm:pt modelId="{45D6305D-E581-E64D-9E5B-4AD0B520162A}" type="parTrans" cxnId="{C59A9541-F5A1-E94D-8F3C-C46B4A1304E6}">
      <dgm:prSet/>
      <dgm:spPr/>
      <dgm:t>
        <a:bodyPr/>
        <a:lstStyle/>
        <a:p>
          <a:endParaRPr lang="en-US" sz="2000">
            <a:latin typeface="Calibri"/>
            <a:cs typeface="Calibri"/>
          </a:endParaRPr>
        </a:p>
      </dgm:t>
    </dgm:pt>
    <dgm:pt modelId="{5861834E-57FB-6A43-B56A-30BD0CDD1DE0}" type="sibTrans" cxnId="{C59A9541-F5A1-E94D-8F3C-C46B4A1304E6}">
      <dgm:prSet/>
      <dgm:spPr/>
      <dgm:t>
        <a:bodyPr/>
        <a:lstStyle/>
        <a:p>
          <a:endParaRPr lang="en-US" sz="2000">
            <a:latin typeface="Calibri"/>
            <a:cs typeface="Calibri"/>
          </a:endParaRPr>
        </a:p>
      </dgm:t>
    </dgm:pt>
    <dgm:pt modelId="{39D8B7A9-7F54-B94A-905C-AA7A96A420AF}">
      <dgm:prSet custT="1"/>
      <dgm:spPr/>
      <dgm:t>
        <a:bodyPr/>
        <a:lstStyle/>
        <a:p>
          <a:pPr rtl="0"/>
          <a:r>
            <a:rPr lang="en-US" sz="2000" smtClean="0">
              <a:latin typeface="Calibri"/>
              <a:cs typeface="Calibri"/>
            </a:rPr>
            <a:t>The SAP is a negotiated policy document that should be endorsed at the highest level. It establishes clear priorities for action to resolve the priority problems identified in the TDA</a:t>
          </a:r>
          <a:endParaRPr lang="en-US" sz="2000">
            <a:latin typeface="Calibri"/>
            <a:cs typeface="Calibri"/>
          </a:endParaRPr>
        </a:p>
      </dgm:t>
    </dgm:pt>
    <dgm:pt modelId="{9A5AB0F8-A41A-C042-A0C5-353628F0CD3F}" type="parTrans" cxnId="{0907F5D5-B807-0245-B7BB-4844B545B1AE}">
      <dgm:prSet/>
      <dgm:spPr/>
      <dgm:t>
        <a:bodyPr/>
        <a:lstStyle/>
        <a:p>
          <a:endParaRPr lang="en-US" sz="2000">
            <a:latin typeface="Calibri"/>
            <a:cs typeface="Calibri"/>
          </a:endParaRPr>
        </a:p>
      </dgm:t>
    </dgm:pt>
    <dgm:pt modelId="{78DF5FD6-273D-3245-92CC-033A4DA0EF59}" type="sibTrans" cxnId="{0907F5D5-B807-0245-B7BB-4844B545B1AE}">
      <dgm:prSet/>
      <dgm:spPr/>
      <dgm:t>
        <a:bodyPr/>
        <a:lstStyle/>
        <a:p>
          <a:endParaRPr lang="en-US" sz="2000">
            <a:latin typeface="Calibri"/>
            <a:cs typeface="Calibri"/>
          </a:endParaRPr>
        </a:p>
      </dgm:t>
    </dgm:pt>
    <dgm:pt modelId="{B17D988D-EA4D-104D-9EF3-A11B5E0136C4}" type="pres">
      <dgm:prSet presAssocID="{E30497DD-D6A9-1E44-8D1F-80E2E2C8DCCA}" presName="vert0" presStyleCnt="0">
        <dgm:presLayoutVars>
          <dgm:dir/>
          <dgm:animOne val="branch"/>
          <dgm:animLvl val="lvl"/>
        </dgm:presLayoutVars>
      </dgm:prSet>
      <dgm:spPr/>
      <dgm:t>
        <a:bodyPr/>
        <a:lstStyle/>
        <a:p>
          <a:endParaRPr lang="en-US"/>
        </a:p>
      </dgm:t>
    </dgm:pt>
    <dgm:pt modelId="{C553A704-60C9-4747-9850-FB9E591FA8DC}" type="pres">
      <dgm:prSet presAssocID="{52F40957-B767-DF41-9063-673E0777C925}" presName="thickLine" presStyleLbl="alignNode1" presStyleIdx="0" presStyleCnt="5"/>
      <dgm:spPr/>
    </dgm:pt>
    <dgm:pt modelId="{7BB41126-A953-2546-AE0C-7CAB8147327F}" type="pres">
      <dgm:prSet presAssocID="{52F40957-B767-DF41-9063-673E0777C925}" presName="horz1" presStyleCnt="0"/>
      <dgm:spPr/>
    </dgm:pt>
    <dgm:pt modelId="{036A704C-5AE9-4649-91F4-F89704B6440B}" type="pres">
      <dgm:prSet presAssocID="{52F40957-B767-DF41-9063-673E0777C925}" presName="tx1" presStyleLbl="revTx" presStyleIdx="0" presStyleCnt="5"/>
      <dgm:spPr/>
      <dgm:t>
        <a:bodyPr/>
        <a:lstStyle/>
        <a:p>
          <a:endParaRPr lang="en-US"/>
        </a:p>
      </dgm:t>
    </dgm:pt>
    <dgm:pt modelId="{CA172D07-1FC5-1548-93B3-4E387AA471BE}" type="pres">
      <dgm:prSet presAssocID="{52F40957-B767-DF41-9063-673E0777C925}" presName="vert1" presStyleCnt="0"/>
      <dgm:spPr/>
    </dgm:pt>
    <dgm:pt modelId="{676F905A-EACE-E148-A924-2EFCE05F9F83}" type="pres">
      <dgm:prSet presAssocID="{2D575C6A-BB15-0A4C-A600-95713D9747FD}" presName="thickLine" presStyleLbl="alignNode1" presStyleIdx="1" presStyleCnt="5"/>
      <dgm:spPr/>
    </dgm:pt>
    <dgm:pt modelId="{088BBF02-A82D-3340-825D-CCB825E226C5}" type="pres">
      <dgm:prSet presAssocID="{2D575C6A-BB15-0A4C-A600-95713D9747FD}" presName="horz1" presStyleCnt="0"/>
      <dgm:spPr/>
    </dgm:pt>
    <dgm:pt modelId="{4EB68D55-582E-3349-9EBD-BA5900674ABB}" type="pres">
      <dgm:prSet presAssocID="{2D575C6A-BB15-0A4C-A600-95713D9747FD}" presName="tx1" presStyleLbl="revTx" presStyleIdx="1" presStyleCnt="5"/>
      <dgm:spPr/>
      <dgm:t>
        <a:bodyPr/>
        <a:lstStyle/>
        <a:p>
          <a:endParaRPr lang="en-US"/>
        </a:p>
      </dgm:t>
    </dgm:pt>
    <dgm:pt modelId="{32EF0B74-AB85-E24E-B4FC-A4743558A0E7}" type="pres">
      <dgm:prSet presAssocID="{2D575C6A-BB15-0A4C-A600-95713D9747FD}" presName="vert1" presStyleCnt="0"/>
      <dgm:spPr/>
    </dgm:pt>
    <dgm:pt modelId="{5CAF6F7F-4AB2-A44D-AAD5-7C6C8A59A3D5}" type="pres">
      <dgm:prSet presAssocID="{5981D0F6-5B0B-CB40-A184-3DD2BB1C85B8}" presName="thickLine" presStyleLbl="alignNode1" presStyleIdx="2" presStyleCnt="5"/>
      <dgm:spPr/>
    </dgm:pt>
    <dgm:pt modelId="{8BA90561-FB16-2942-B0D9-47F2DC452FBE}" type="pres">
      <dgm:prSet presAssocID="{5981D0F6-5B0B-CB40-A184-3DD2BB1C85B8}" presName="horz1" presStyleCnt="0"/>
      <dgm:spPr/>
    </dgm:pt>
    <dgm:pt modelId="{54C567DA-B751-F147-A413-C98B82C8B826}" type="pres">
      <dgm:prSet presAssocID="{5981D0F6-5B0B-CB40-A184-3DD2BB1C85B8}" presName="tx1" presStyleLbl="revTx" presStyleIdx="2" presStyleCnt="5"/>
      <dgm:spPr/>
      <dgm:t>
        <a:bodyPr/>
        <a:lstStyle/>
        <a:p>
          <a:endParaRPr lang="en-US"/>
        </a:p>
      </dgm:t>
    </dgm:pt>
    <dgm:pt modelId="{D890B9CD-800E-F548-8A00-8FCF8E3D95BC}" type="pres">
      <dgm:prSet presAssocID="{5981D0F6-5B0B-CB40-A184-3DD2BB1C85B8}" presName="vert1" presStyleCnt="0"/>
      <dgm:spPr/>
    </dgm:pt>
    <dgm:pt modelId="{4B74EA56-5EFF-C848-933A-BC85F7E6B75E}" type="pres">
      <dgm:prSet presAssocID="{FA4FCC9D-39FE-F547-B80F-777D5E198513}" presName="thickLine" presStyleLbl="alignNode1" presStyleIdx="3" presStyleCnt="5"/>
      <dgm:spPr/>
    </dgm:pt>
    <dgm:pt modelId="{15C16DEE-D0E6-F44E-9DE0-9B059E0CA757}" type="pres">
      <dgm:prSet presAssocID="{FA4FCC9D-39FE-F547-B80F-777D5E198513}" presName="horz1" presStyleCnt="0"/>
      <dgm:spPr/>
    </dgm:pt>
    <dgm:pt modelId="{D951950D-1713-7341-A348-1D242765351C}" type="pres">
      <dgm:prSet presAssocID="{FA4FCC9D-39FE-F547-B80F-777D5E198513}" presName="tx1" presStyleLbl="revTx" presStyleIdx="3" presStyleCnt="5"/>
      <dgm:spPr/>
      <dgm:t>
        <a:bodyPr/>
        <a:lstStyle/>
        <a:p>
          <a:endParaRPr lang="en-US"/>
        </a:p>
      </dgm:t>
    </dgm:pt>
    <dgm:pt modelId="{B026E0FC-314F-6E4B-AA12-A59B8FFECF35}" type="pres">
      <dgm:prSet presAssocID="{FA4FCC9D-39FE-F547-B80F-777D5E198513}" presName="vert1" presStyleCnt="0"/>
      <dgm:spPr/>
    </dgm:pt>
    <dgm:pt modelId="{A9183143-4DFB-744A-9BC3-2F7A67AE0EEB}" type="pres">
      <dgm:prSet presAssocID="{39D8B7A9-7F54-B94A-905C-AA7A96A420AF}" presName="thickLine" presStyleLbl="alignNode1" presStyleIdx="4" presStyleCnt="5"/>
      <dgm:spPr/>
    </dgm:pt>
    <dgm:pt modelId="{1A356C8D-4644-504C-A931-5ED4DEBCAADB}" type="pres">
      <dgm:prSet presAssocID="{39D8B7A9-7F54-B94A-905C-AA7A96A420AF}" presName="horz1" presStyleCnt="0"/>
      <dgm:spPr/>
    </dgm:pt>
    <dgm:pt modelId="{437E1738-3EBD-124A-AF80-30C223C31B8B}" type="pres">
      <dgm:prSet presAssocID="{39D8B7A9-7F54-B94A-905C-AA7A96A420AF}" presName="tx1" presStyleLbl="revTx" presStyleIdx="4" presStyleCnt="5"/>
      <dgm:spPr/>
      <dgm:t>
        <a:bodyPr/>
        <a:lstStyle/>
        <a:p>
          <a:endParaRPr lang="en-US"/>
        </a:p>
      </dgm:t>
    </dgm:pt>
    <dgm:pt modelId="{08D2F81E-B3DD-0140-B779-1A82C9BC979C}" type="pres">
      <dgm:prSet presAssocID="{39D8B7A9-7F54-B94A-905C-AA7A96A420AF}" presName="vert1" presStyleCnt="0"/>
      <dgm:spPr/>
    </dgm:pt>
  </dgm:ptLst>
  <dgm:cxnLst>
    <dgm:cxn modelId="{BFF34B95-FDF9-0C40-961F-F931B47843FB}" type="presOf" srcId="{E30497DD-D6A9-1E44-8D1F-80E2E2C8DCCA}" destId="{B17D988D-EA4D-104D-9EF3-A11B5E0136C4}" srcOrd="0" destOrd="0" presId="urn:microsoft.com/office/officeart/2008/layout/LinedList"/>
    <dgm:cxn modelId="{C59A9541-F5A1-E94D-8F3C-C46B4A1304E6}" srcId="{E30497DD-D6A9-1E44-8D1F-80E2E2C8DCCA}" destId="{FA4FCC9D-39FE-F547-B80F-777D5E198513}" srcOrd="3" destOrd="0" parTransId="{45D6305D-E581-E64D-9E5B-4AD0B520162A}" sibTransId="{5861834E-57FB-6A43-B56A-30BD0CDD1DE0}"/>
    <dgm:cxn modelId="{E15DB2A3-0913-A749-B85A-03F7477137E9}" type="presOf" srcId="{FA4FCC9D-39FE-F547-B80F-777D5E198513}" destId="{D951950D-1713-7341-A348-1D242765351C}" srcOrd="0" destOrd="0" presId="urn:microsoft.com/office/officeart/2008/layout/LinedList"/>
    <dgm:cxn modelId="{4DFAD6E7-04F2-7C4E-9D4C-36431D676D46}" srcId="{E30497DD-D6A9-1E44-8D1F-80E2E2C8DCCA}" destId="{2D575C6A-BB15-0A4C-A600-95713D9747FD}" srcOrd="1" destOrd="0" parTransId="{4210FFBC-F7BB-6341-A9C0-5AD156D8E797}" sibTransId="{B25DC085-0C49-9641-8B6A-E9472F1012BD}"/>
    <dgm:cxn modelId="{20DBFFFA-484B-324A-85CE-4EDF99FBD056}" type="presOf" srcId="{5981D0F6-5B0B-CB40-A184-3DD2BB1C85B8}" destId="{54C567DA-B751-F147-A413-C98B82C8B826}" srcOrd="0" destOrd="0" presId="urn:microsoft.com/office/officeart/2008/layout/LinedList"/>
    <dgm:cxn modelId="{68C3B787-A8B0-C24A-A0DD-D7AB125EEFB3}" srcId="{E30497DD-D6A9-1E44-8D1F-80E2E2C8DCCA}" destId="{5981D0F6-5B0B-CB40-A184-3DD2BB1C85B8}" srcOrd="2" destOrd="0" parTransId="{64B4CFE3-2E8D-7E45-B9A5-915514B253E6}" sibTransId="{505B42EA-90D4-4646-8A59-F78DCB1AB4F1}"/>
    <dgm:cxn modelId="{0907F5D5-B807-0245-B7BB-4844B545B1AE}" srcId="{E30497DD-D6A9-1E44-8D1F-80E2E2C8DCCA}" destId="{39D8B7A9-7F54-B94A-905C-AA7A96A420AF}" srcOrd="4" destOrd="0" parTransId="{9A5AB0F8-A41A-C042-A0C5-353628F0CD3F}" sibTransId="{78DF5FD6-273D-3245-92CC-033A4DA0EF59}"/>
    <dgm:cxn modelId="{0757DC57-7994-C64F-96DC-8447BE951C68}" type="presOf" srcId="{2D575C6A-BB15-0A4C-A600-95713D9747FD}" destId="{4EB68D55-582E-3349-9EBD-BA5900674ABB}" srcOrd="0" destOrd="0" presId="urn:microsoft.com/office/officeart/2008/layout/LinedList"/>
    <dgm:cxn modelId="{0E3D40EF-D351-C94D-8410-215B2FD90F2C}" srcId="{E30497DD-D6A9-1E44-8D1F-80E2E2C8DCCA}" destId="{52F40957-B767-DF41-9063-673E0777C925}" srcOrd="0" destOrd="0" parTransId="{49FCF952-B261-E443-8891-40BAA834DB4B}" sibTransId="{77624308-53EA-F947-8ABC-7C3A8FA0C3CD}"/>
    <dgm:cxn modelId="{B8882F1C-14DA-E440-8BE2-27F494DB230F}" type="presOf" srcId="{39D8B7A9-7F54-B94A-905C-AA7A96A420AF}" destId="{437E1738-3EBD-124A-AF80-30C223C31B8B}" srcOrd="0" destOrd="0" presId="urn:microsoft.com/office/officeart/2008/layout/LinedList"/>
    <dgm:cxn modelId="{6A40D56E-5A7F-4D47-B5C7-37D8502954B4}" type="presOf" srcId="{52F40957-B767-DF41-9063-673E0777C925}" destId="{036A704C-5AE9-4649-91F4-F89704B6440B}" srcOrd="0" destOrd="0" presId="urn:microsoft.com/office/officeart/2008/layout/LinedList"/>
    <dgm:cxn modelId="{887B6E00-4DC6-7A45-BFAB-9A0CC1C38976}" type="presParOf" srcId="{B17D988D-EA4D-104D-9EF3-A11B5E0136C4}" destId="{C553A704-60C9-4747-9850-FB9E591FA8DC}" srcOrd="0" destOrd="0" presId="urn:microsoft.com/office/officeart/2008/layout/LinedList"/>
    <dgm:cxn modelId="{5B4AE083-CD56-3249-A1DF-7E16BB3378BB}" type="presParOf" srcId="{B17D988D-EA4D-104D-9EF3-A11B5E0136C4}" destId="{7BB41126-A953-2546-AE0C-7CAB8147327F}" srcOrd="1" destOrd="0" presId="urn:microsoft.com/office/officeart/2008/layout/LinedList"/>
    <dgm:cxn modelId="{A9BE3377-EC78-D84C-8F49-E15C83B45181}" type="presParOf" srcId="{7BB41126-A953-2546-AE0C-7CAB8147327F}" destId="{036A704C-5AE9-4649-91F4-F89704B6440B}" srcOrd="0" destOrd="0" presId="urn:microsoft.com/office/officeart/2008/layout/LinedList"/>
    <dgm:cxn modelId="{7B5987B1-47C0-3D40-9A5B-88DF192ECB9D}" type="presParOf" srcId="{7BB41126-A953-2546-AE0C-7CAB8147327F}" destId="{CA172D07-1FC5-1548-93B3-4E387AA471BE}" srcOrd="1" destOrd="0" presId="urn:microsoft.com/office/officeart/2008/layout/LinedList"/>
    <dgm:cxn modelId="{922D3CB1-019C-B548-9D6D-DC3196096D61}" type="presParOf" srcId="{B17D988D-EA4D-104D-9EF3-A11B5E0136C4}" destId="{676F905A-EACE-E148-A924-2EFCE05F9F83}" srcOrd="2" destOrd="0" presId="urn:microsoft.com/office/officeart/2008/layout/LinedList"/>
    <dgm:cxn modelId="{7012907E-6909-E74F-A87A-879C13AE509A}" type="presParOf" srcId="{B17D988D-EA4D-104D-9EF3-A11B5E0136C4}" destId="{088BBF02-A82D-3340-825D-CCB825E226C5}" srcOrd="3" destOrd="0" presId="urn:microsoft.com/office/officeart/2008/layout/LinedList"/>
    <dgm:cxn modelId="{0006780B-6A78-BE46-9D0C-439BB58FCA5F}" type="presParOf" srcId="{088BBF02-A82D-3340-825D-CCB825E226C5}" destId="{4EB68D55-582E-3349-9EBD-BA5900674ABB}" srcOrd="0" destOrd="0" presId="urn:microsoft.com/office/officeart/2008/layout/LinedList"/>
    <dgm:cxn modelId="{D9F7F532-535A-E348-8A51-14CDD79C94C8}" type="presParOf" srcId="{088BBF02-A82D-3340-825D-CCB825E226C5}" destId="{32EF0B74-AB85-E24E-B4FC-A4743558A0E7}" srcOrd="1" destOrd="0" presId="urn:microsoft.com/office/officeart/2008/layout/LinedList"/>
    <dgm:cxn modelId="{77D53CE6-E742-5B49-A4EF-979D90C18C37}" type="presParOf" srcId="{B17D988D-EA4D-104D-9EF3-A11B5E0136C4}" destId="{5CAF6F7F-4AB2-A44D-AAD5-7C6C8A59A3D5}" srcOrd="4" destOrd="0" presId="urn:microsoft.com/office/officeart/2008/layout/LinedList"/>
    <dgm:cxn modelId="{2A7292F5-487A-A34A-A720-D090A6E9733B}" type="presParOf" srcId="{B17D988D-EA4D-104D-9EF3-A11B5E0136C4}" destId="{8BA90561-FB16-2942-B0D9-47F2DC452FBE}" srcOrd="5" destOrd="0" presId="urn:microsoft.com/office/officeart/2008/layout/LinedList"/>
    <dgm:cxn modelId="{ACC07A00-E7A8-444A-9EAD-5706C74630F2}" type="presParOf" srcId="{8BA90561-FB16-2942-B0D9-47F2DC452FBE}" destId="{54C567DA-B751-F147-A413-C98B82C8B826}" srcOrd="0" destOrd="0" presId="urn:microsoft.com/office/officeart/2008/layout/LinedList"/>
    <dgm:cxn modelId="{E4036970-0C64-BE45-B43A-955444E092D9}" type="presParOf" srcId="{8BA90561-FB16-2942-B0D9-47F2DC452FBE}" destId="{D890B9CD-800E-F548-8A00-8FCF8E3D95BC}" srcOrd="1" destOrd="0" presId="urn:microsoft.com/office/officeart/2008/layout/LinedList"/>
    <dgm:cxn modelId="{6CFBB466-DCD4-1849-9E30-894DAB3FF9A7}" type="presParOf" srcId="{B17D988D-EA4D-104D-9EF3-A11B5E0136C4}" destId="{4B74EA56-5EFF-C848-933A-BC85F7E6B75E}" srcOrd="6" destOrd="0" presId="urn:microsoft.com/office/officeart/2008/layout/LinedList"/>
    <dgm:cxn modelId="{C512EF2B-D74A-7F47-93BF-A5011E021353}" type="presParOf" srcId="{B17D988D-EA4D-104D-9EF3-A11B5E0136C4}" destId="{15C16DEE-D0E6-F44E-9DE0-9B059E0CA757}" srcOrd="7" destOrd="0" presId="urn:microsoft.com/office/officeart/2008/layout/LinedList"/>
    <dgm:cxn modelId="{79CCD4C0-5C71-4848-B4E1-48E6D1F648B6}" type="presParOf" srcId="{15C16DEE-D0E6-F44E-9DE0-9B059E0CA757}" destId="{D951950D-1713-7341-A348-1D242765351C}" srcOrd="0" destOrd="0" presId="urn:microsoft.com/office/officeart/2008/layout/LinedList"/>
    <dgm:cxn modelId="{989B3A66-4E3E-AB4A-801E-10C35B50724C}" type="presParOf" srcId="{15C16DEE-D0E6-F44E-9DE0-9B059E0CA757}" destId="{B026E0FC-314F-6E4B-AA12-A59B8FFECF35}" srcOrd="1" destOrd="0" presId="urn:microsoft.com/office/officeart/2008/layout/LinedList"/>
    <dgm:cxn modelId="{6A880E64-A643-B142-98B8-DC569056EC72}" type="presParOf" srcId="{B17D988D-EA4D-104D-9EF3-A11B5E0136C4}" destId="{A9183143-4DFB-744A-9BC3-2F7A67AE0EEB}" srcOrd="8" destOrd="0" presId="urn:microsoft.com/office/officeart/2008/layout/LinedList"/>
    <dgm:cxn modelId="{89713DD7-6834-AA47-8F88-EB7EC4E1218C}" type="presParOf" srcId="{B17D988D-EA4D-104D-9EF3-A11B5E0136C4}" destId="{1A356C8D-4644-504C-A931-5ED4DEBCAADB}" srcOrd="9" destOrd="0" presId="urn:microsoft.com/office/officeart/2008/layout/LinedList"/>
    <dgm:cxn modelId="{D4CFACC3-7F27-3544-91C7-A9C17DAD0182}" type="presParOf" srcId="{1A356C8D-4644-504C-A931-5ED4DEBCAADB}" destId="{437E1738-3EBD-124A-AF80-30C223C31B8B}" srcOrd="0" destOrd="0" presId="urn:microsoft.com/office/officeart/2008/layout/LinedList"/>
    <dgm:cxn modelId="{FA38B63A-F60B-5F43-847F-F1C14258D12B}" type="presParOf" srcId="{1A356C8D-4644-504C-A931-5ED4DEBCAADB}" destId="{08D2F81E-B3DD-0140-B779-1A82C9BC97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92426-6CC7-354C-BCB8-17BEF1E38990}">
      <dsp:nvSpPr>
        <dsp:cNvPr id="0" name=""/>
        <dsp:cNvSpPr/>
      </dsp:nvSpPr>
      <dsp:spPr>
        <a:xfrm>
          <a:off x="3322017" y="95407"/>
          <a:ext cx="4593145" cy="1435357"/>
        </a:xfrm>
        <a:prstGeom prst="rect">
          <a:avLst/>
        </a:prstGeom>
        <a:solidFill>
          <a:schemeClr val="lt1">
            <a:alpha val="40000"/>
            <a:hueOff val="0"/>
            <a:satOff val="0"/>
            <a:lumOff val="0"/>
            <a:alphaOff val="0"/>
          </a:schemeClr>
        </a:solidFill>
        <a:ln w="12700" cap="flat" cmpd="sng" algn="ctr">
          <a:solidFill>
            <a:srgbClr val="0000FF"/>
          </a:solidFill>
          <a:prstDash val="solid"/>
        </a:ln>
        <a:effectLst/>
      </dsp:spPr>
      <dsp:style>
        <a:lnRef idx="1">
          <a:scrgbClr r="0" g="0" b="0"/>
        </a:lnRef>
        <a:fillRef idx="1">
          <a:scrgbClr r="0" g="0" b="0"/>
        </a:fillRef>
        <a:effectRef idx="0">
          <a:scrgbClr r="0" g="0" b="0"/>
        </a:effectRef>
        <a:fontRef idx="minor"/>
      </dsp:style>
      <dsp:txBody>
        <a:bodyPr spcFirstLastPara="0" vert="horz" wrap="square" lIns="972216" tIns="72390" rIns="72390" bIns="72390" numCol="1" spcCol="1270" anchor="ctr" anchorCtr="0">
          <a:noAutofit/>
        </a:bodyPr>
        <a:lstStyle/>
        <a:p>
          <a:pPr marL="0" lvl="0" indent="0" algn="ctr" defTabSz="844550" rtl="0">
            <a:lnSpc>
              <a:spcPct val="90000"/>
            </a:lnSpc>
            <a:spcBef>
              <a:spcPct val="0"/>
            </a:spcBef>
            <a:spcAft>
              <a:spcPct val="35000"/>
            </a:spcAft>
          </a:pPr>
          <a:r>
            <a:rPr lang="en-US" sz="1900" kern="1200" dirty="0" smtClean="0">
              <a:latin typeface="Calibri"/>
              <a:cs typeface="Calibri"/>
            </a:rPr>
            <a:t>Boundary water resources where the boundary between two or more sovereign states is formed by an LME, an international lake or river</a:t>
          </a:r>
          <a:endParaRPr lang="en-US" sz="1900" kern="1200" dirty="0">
            <a:latin typeface="Calibri"/>
            <a:cs typeface="Calibri"/>
          </a:endParaRPr>
        </a:p>
      </dsp:txBody>
      <dsp:txXfrm>
        <a:off x="3322017" y="95407"/>
        <a:ext cx="4593145" cy="1435357"/>
      </dsp:txXfrm>
    </dsp:sp>
    <dsp:sp modelId="{C6BE0BAE-A02D-D84D-904A-E0EE1EAD4DC4}">
      <dsp:nvSpPr>
        <dsp:cNvPr id="0" name=""/>
        <dsp:cNvSpPr/>
      </dsp:nvSpPr>
      <dsp:spPr>
        <a:xfrm>
          <a:off x="428736" y="40473"/>
          <a:ext cx="2877937" cy="15071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FA6C6710-5427-5144-A0E6-044BFF9B87AC}">
      <dsp:nvSpPr>
        <dsp:cNvPr id="0" name=""/>
        <dsp:cNvSpPr/>
      </dsp:nvSpPr>
      <dsp:spPr>
        <a:xfrm>
          <a:off x="522794" y="1889660"/>
          <a:ext cx="4593145" cy="1435357"/>
        </a:xfrm>
        <a:prstGeom prst="rect">
          <a:avLst/>
        </a:prstGeom>
        <a:solidFill>
          <a:schemeClr val="lt1">
            <a:alpha val="40000"/>
            <a:hueOff val="0"/>
            <a:satOff val="0"/>
            <a:lumOff val="0"/>
            <a:alphaOff val="0"/>
          </a:schemeClr>
        </a:solidFill>
        <a:ln w="12700" cap="flat" cmpd="sng" algn="ctr">
          <a:solidFill>
            <a:srgbClr val="0000FF"/>
          </a:solidFill>
          <a:prstDash val="solid"/>
        </a:ln>
        <a:effectLst/>
      </dsp:spPr>
      <dsp:style>
        <a:lnRef idx="1">
          <a:scrgbClr r="0" g="0" b="0"/>
        </a:lnRef>
        <a:fillRef idx="1">
          <a:scrgbClr r="0" g="0" b="0"/>
        </a:fillRef>
        <a:effectRef idx="0">
          <a:scrgbClr r="0" g="0" b="0"/>
        </a:effectRef>
        <a:fontRef idx="minor"/>
      </dsp:style>
      <dsp:txBody>
        <a:bodyPr spcFirstLastPara="0" vert="horz" wrap="square" lIns="972216" tIns="72390" rIns="72390" bIns="72390" numCol="1" spcCol="1270" anchor="ctr" anchorCtr="0">
          <a:noAutofit/>
        </a:bodyPr>
        <a:lstStyle/>
        <a:p>
          <a:pPr marL="0" lvl="0" indent="0" algn="l" defTabSz="844550" rtl="0">
            <a:lnSpc>
              <a:spcPct val="90000"/>
            </a:lnSpc>
            <a:spcBef>
              <a:spcPct val="0"/>
            </a:spcBef>
            <a:spcAft>
              <a:spcPct val="35000"/>
            </a:spcAft>
            <a:tabLst/>
          </a:pPr>
          <a:r>
            <a:rPr lang="en-US" sz="1900" kern="1200" dirty="0" smtClean="0">
              <a:latin typeface="Calibri"/>
              <a:cs typeface="Calibri"/>
            </a:rPr>
            <a:t>Successive water resources where an international river (or underground aquifer) flows from one sovereign state to another</a:t>
          </a:r>
          <a:endParaRPr lang="en-US" sz="1900" kern="1200" dirty="0">
            <a:latin typeface="Calibri"/>
            <a:cs typeface="Calibri"/>
          </a:endParaRPr>
        </a:p>
      </dsp:txBody>
      <dsp:txXfrm>
        <a:off x="522794" y="1889660"/>
        <a:ext cx="4593145" cy="1435357"/>
      </dsp:txXfrm>
    </dsp:sp>
    <dsp:sp modelId="{A1E689E0-D310-4A4B-82A3-182292835AF2}">
      <dsp:nvSpPr>
        <dsp:cNvPr id="0" name=""/>
        <dsp:cNvSpPr/>
      </dsp:nvSpPr>
      <dsp:spPr>
        <a:xfrm>
          <a:off x="5146572" y="1834739"/>
          <a:ext cx="2803625" cy="150712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19D83-E58D-9143-9537-4FC36232E05D}">
      <dsp:nvSpPr>
        <dsp:cNvPr id="0" name=""/>
        <dsp:cNvSpPr/>
      </dsp:nvSpPr>
      <dsp:spPr>
        <a:xfrm>
          <a:off x="2450" y="995711"/>
          <a:ext cx="3786187" cy="1514474"/>
        </a:xfrm>
        <a:prstGeom prst="chevron">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dirty="0">
              <a:solidFill>
                <a:srgbClr val="0000FF"/>
              </a:solidFill>
              <a:latin typeface="Calibri"/>
              <a:ea typeface="+mn-ea"/>
              <a:cs typeface="+mn-cs"/>
            </a:rPr>
            <a:t>The Analytical Component</a:t>
          </a:r>
          <a:endParaRPr lang="en-US" sz="2000" kern="1200" dirty="0">
            <a:solidFill>
              <a:srgbClr val="0000FF"/>
            </a:solidFill>
            <a:latin typeface="Calibri"/>
            <a:ea typeface="+mn-ea"/>
            <a:cs typeface="+mn-cs"/>
          </a:endParaRPr>
        </a:p>
      </dsp:txBody>
      <dsp:txXfrm>
        <a:off x="759687" y="995711"/>
        <a:ext cx="2271713" cy="1514474"/>
      </dsp:txXfrm>
    </dsp:sp>
    <dsp:sp modelId="{63389203-BEEC-FB40-BD15-EDF17D8D428A}">
      <dsp:nvSpPr>
        <dsp:cNvPr id="0" name=""/>
        <dsp:cNvSpPr/>
      </dsp:nvSpPr>
      <dsp:spPr>
        <a:xfrm>
          <a:off x="3296433" y="1124442"/>
          <a:ext cx="3142535" cy="1257014"/>
        </a:xfrm>
        <a:prstGeom prst="chevron">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Transboundary Diagnostic Analysis (TDA)</a:t>
          </a:r>
          <a:endParaRPr lang="en-US" sz="2000" kern="1200" dirty="0">
            <a:solidFill>
              <a:sysClr val="windowText" lastClr="000000">
                <a:hueOff val="0"/>
                <a:satOff val="0"/>
                <a:lumOff val="0"/>
                <a:alphaOff val="0"/>
              </a:sysClr>
            </a:solidFill>
            <a:latin typeface="Calibri"/>
            <a:ea typeface="+mn-ea"/>
            <a:cs typeface="+mn-cs"/>
          </a:endParaRPr>
        </a:p>
      </dsp:txBody>
      <dsp:txXfrm>
        <a:off x="3924940" y="1124442"/>
        <a:ext cx="1885521" cy="1257014"/>
      </dsp:txXfrm>
    </dsp:sp>
    <dsp:sp modelId="{96C96BBA-99A5-A84C-BE98-AEF08F6CE452}">
      <dsp:nvSpPr>
        <dsp:cNvPr id="0" name=""/>
        <dsp:cNvSpPr/>
      </dsp:nvSpPr>
      <dsp:spPr>
        <a:xfrm>
          <a:off x="5999013" y="1124442"/>
          <a:ext cx="3142535" cy="1257014"/>
        </a:xfrm>
        <a:prstGeom prst="chevron">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Technical Analysis of Problems, Impacts, Causes</a:t>
          </a:r>
          <a:endParaRPr lang="en-US" sz="2000" kern="1200" dirty="0">
            <a:solidFill>
              <a:sysClr val="windowText" lastClr="000000">
                <a:hueOff val="0"/>
                <a:satOff val="0"/>
                <a:lumOff val="0"/>
                <a:alphaOff val="0"/>
              </a:sysClr>
            </a:solidFill>
            <a:latin typeface="Calibri"/>
            <a:ea typeface="+mn-ea"/>
            <a:cs typeface="+mn-cs"/>
          </a:endParaRPr>
        </a:p>
      </dsp:txBody>
      <dsp:txXfrm>
        <a:off x="6627520" y="1124442"/>
        <a:ext cx="1885521" cy="1257014"/>
      </dsp:txXfrm>
    </dsp:sp>
    <dsp:sp modelId="{44345497-18F6-3146-8A9C-35200BD967B7}">
      <dsp:nvSpPr>
        <dsp:cNvPr id="0" name=""/>
        <dsp:cNvSpPr/>
      </dsp:nvSpPr>
      <dsp:spPr>
        <a:xfrm>
          <a:off x="0" y="2676112"/>
          <a:ext cx="3786187" cy="1514474"/>
        </a:xfrm>
        <a:prstGeom prst="chevron">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dirty="0">
              <a:solidFill>
                <a:srgbClr val="0000FF"/>
              </a:solidFill>
              <a:latin typeface="Calibri"/>
              <a:ea typeface="+mn-ea"/>
              <a:cs typeface="+mn-cs"/>
            </a:rPr>
            <a:t>The Strategic Component</a:t>
          </a:r>
          <a:endParaRPr lang="en-US" sz="2000" kern="1200" dirty="0">
            <a:solidFill>
              <a:srgbClr val="0000FF"/>
            </a:solidFill>
            <a:latin typeface="Calibri"/>
            <a:ea typeface="+mn-ea"/>
            <a:cs typeface="+mn-cs"/>
          </a:endParaRPr>
        </a:p>
      </dsp:txBody>
      <dsp:txXfrm>
        <a:off x="757237" y="2676112"/>
        <a:ext cx="2271713" cy="1514474"/>
      </dsp:txXfrm>
    </dsp:sp>
    <dsp:sp modelId="{E59FC5CB-DACD-D743-AC84-E29E4800A0FA}">
      <dsp:nvSpPr>
        <dsp:cNvPr id="0" name=""/>
        <dsp:cNvSpPr/>
      </dsp:nvSpPr>
      <dsp:spPr>
        <a:xfrm>
          <a:off x="3296433" y="2850943"/>
          <a:ext cx="3142535" cy="1257014"/>
        </a:xfrm>
        <a:prstGeom prst="chevron">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Strategic Action Programme (SAP)</a:t>
          </a:r>
          <a:endParaRPr lang="en-US" sz="2000" kern="1200" dirty="0">
            <a:solidFill>
              <a:sysClr val="windowText" lastClr="000000">
                <a:hueOff val="0"/>
                <a:satOff val="0"/>
                <a:lumOff val="0"/>
                <a:alphaOff val="0"/>
              </a:sysClr>
            </a:solidFill>
            <a:latin typeface="Calibri"/>
            <a:ea typeface="+mn-ea"/>
            <a:cs typeface="+mn-cs"/>
          </a:endParaRPr>
        </a:p>
      </dsp:txBody>
      <dsp:txXfrm>
        <a:off x="3924940" y="2850943"/>
        <a:ext cx="1885521" cy="1257014"/>
      </dsp:txXfrm>
    </dsp:sp>
    <dsp:sp modelId="{90CE86B2-0B80-1E40-89F8-E12712089145}">
      <dsp:nvSpPr>
        <dsp:cNvPr id="0" name=""/>
        <dsp:cNvSpPr/>
      </dsp:nvSpPr>
      <dsp:spPr>
        <a:xfrm>
          <a:off x="5999013" y="2850943"/>
          <a:ext cx="3142535" cy="1257014"/>
        </a:xfrm>
        <a:prstGeom prst="chevron">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Strategic Thinking, Planning and Implementation</a:t>
          </a:r>
          <a:endParaRPr lang="en-US" sz="2000" kern="1200" dirty="0">
            <a:solidFill>
              <a:sysClr val="windowText" lastClr="000000">
                <a:hueOff val="0"/>
                <a:satOff val="0"/>
                <a:lumOff val="0"/>
                <a:alphaOff val="0"/>
              </a:sysClr>
            </a:solidFill>
            <a:latin typeface="Calibri"/>
            <a:ea typeface="+mn-ea"/>
            <a:cs typeface="+mn-cs"/>
          </a:endParaRPr>
        </a:p>
      </dsp:txBody>
      <dsp:txXfrm>
        <a:off x="6627520" y="2850943"/>
        <a:ext cx="1885521" cy="1257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86A87-0BE6-8641-AC84-654564903201}">
      <dsp:nvSpPr>
        <dsp:cNvPr id="0" name=""/>
        <dsp:cNvSpPr/>
      </dsp:nvSpPr>
      <dsp:spPr>
        <a:xfrm>
          <a:off x="302259" y="1102730"/>
          <a:ext cx="7254240" cy="2266950"/>
        </a:xfrm>
        <a:prstGeom prst="rect">
          <a:avLst/>
        </a:prstGeom>
        <a:solidFill>
          <a:schemeClr val="lt1">
            <a:alpha val="40000"/>
            <a:hueOff val="0"/>
            <a:satOff val="0"/>
            <a:lumOff val="0"/>
            <a:alphaOff val="0"/>
          </a:schemeClr>
        </a:solidFill>
        <a:ln w="12700" cap="flat" cmpd="sng" algn="ctr">
          <a:solidFill>
            <a:srgbClr val="003399"/>
          </a:solidFill>
          <a:prstDash val="solid"/>
        </a:ln>
        <a:effectLst/>
      </dsp:spPr>
      <dsp:style>
        <a:lnRef idx="1">
          <a:scrgbClr r="0" g="0" b="0"/>
        </a:lnRef>
        <a:fillRef idx="1">
          <a:scrgbClr r="0" g="0" b="0"/>
        </a:fillRef>
        <a:effectRef idx="0">
          <a:scrgbClr r="0" g="0" b="0"/>
        </a:effectRef>
        <a:fontRef idx="minor"/>
      </dsp:style>
      <dsp:txBody>
        <a:bodyPr spcFirstLastPara="0" vert="horz" wrap="square" lIns="1535481"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latin typeface="Calibri"/>
              <a:cs typeface="Calibri"/>
            </a:rPr>
            <a:t>The main technical role of a TDA is to identify, quantify, and set priorities for environmental problems that are transboundary in nature. </a:t>
          </a:r>
          <a:endParaRPr lang="en-US" sz="2900" kern="1200" dirty="0">
            <a:latin typeface="Calibri"/>
            <a:cs typeface="Calibri"/>
          </a:endParaRPr>
        </a:p>
      </dsp:txBody>
      <dsp:txXfrm>
        <a:off x="302259" y="1102730"/>
        <a:ext cx="7254240" cy="2266950"/>
      </dsp:txXfrm>
    </dsp:sp>
    <dsp:sp modelId="{36F894F2-DE30-8B48-9728-790B56B5C397}">
      <dsp:nvSpPr>
        <dsp:cNvPr id="0" name=""/>
        <dsp:cNvSpPr/>
      </dsp:nvSpPr>
      <dsp:spPr>
        <a:xfrm>
          <a:off x="0" y="775282"/>
          <a:ext cx="1586865" cy="2380297"/>
        </a:xfrm>
        <a:prstGeom prst="rect">
          <a:avLst/>
        </a:prstGeom>
        <a:solidFill>
          <a:schemeClr val="accent1">
            <a:tint val="5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86A87-0BE6-8641-AC84-654564903201}">
      <dsp:nvSpPr>
        <dsp:cNvPr id="0" name=""/>
        <dsp:cNvSpPr/>
      </dsp:nvSpPr>
      <dsp:spPr>
        <a:xfrm>
          <a:off x="302259" y="1102730"/>
          <a:ext cx="7254240" cy="2266950"/>
        </a:xfrm>
        <a:prstGeom prst="rect">
          <a:avLst/>
        </a:prstGeom>
        <a:solidFill>
          <a:schemeClr val="lt1">
            <a:alpha val="40000"/>
            <a:hueOff val="0"/>
            <a:satOff val="0"/>
            <a:lumOff val="0"/>
            <a:alphaOff val="0"/>
          </a:schemeClr>
        </a:solidFill>
        <a:ln w="12700" cap="flat" cmpd="sng" algn="ctr">
          <a:solidFill>
            <a:srgbClr val="003399"/>
          </a:solidFill>
          <a:prstDash val="solid"/>
        </a:ln>
        <a:effectLst/>
      </dsp:spPr>
      <dsp:style>
        <a:lnRef idx="1">
          <a:scrgbClr r="0" g="0" b="0"/>
        </a:lnRef>
        <a:fillRef idx="1">
          <a:scrgbClr r="0" g="0" b="0"/>
        </a:fillRef>
        <a:effectRef idx="0">
          <a:scrgbClr r="0" g="0" b="0"/>
        </a:effectRef>
        <a:fontRef idx="minor"/>
      </dsp:style>
      <dsp:txBody>
        <a:bodyPr spcFirstLastPara="0" vert="horz" wrap="square" lIns="1535481"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latin typeface="Calibri"/>
              <a:cs typeface="Calibri"/>
            </a:rPr>
            <a:t>The SAP is a negotiated policy document that should be endorsed at the highest level. It establishes clear priorities for action to resolve the priority problems identified in the TDA</a:t>
          </a:r>
          <a:endParaRPr lang="en-US" sz="2800" kern="1200" dirty="0">
            <a:latin typeface="Calibri"/>
            <a:cs typeface="Calibri"/>
          </a:endParaRPr>
        </a:p>
      </dsp:txBody>
      <dsp:txXfrm>
        <a:off x="302259" y="1102730"/>
        <a:ext cx="7254240" cy="2266950"/>
      </dsp:txXfrm>
    </dsp:sp>
    <dsp:sp modelId="{36F894F2-DE30-8B48-9728-790B56B5C397}">
      <dsp:nvSpPr>
        <dsp:cNvPr id="0" name=""/>
        <dsp:cNvSpPr/>
      </dsp:nvSpPr>
      <dsp:spPr>
        <a:xfrm>
          <a:off x="0" y="775282"/>
          <a:ext cx="1586865" cy="2380297"/>
        </a:xfrm>
        <a:prstGeom prst="rect">
          <a:avLst/>
        </a:prstGeom>
        <a:solidFill>
          <a:schemeClr val="accent1">
            <a:tint val="5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3A704-60C9-4747-9850-FB9E591FA8DC}">
      <dsp:nvSpPr>
        <dsp:cNvPr id="0" name=""/>
        <dsp:cNvSpPr/>
      </dsp:nvSpPr>
      <dsp:spPr>
        <a:xfrm>
          <a:off x="0" y="570"/>
          <a:ext cx="8305800" cy="0"/>
        </a:xfrm>
        <a:prstGeom prst="lin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w="12700" cap="flat" cmpd="sng" algn="ctr">
          <a:solidFill>
            <a:schemeClr val="accent3">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036A704C-5AE9-4649-91F4-F89704B6440B}">
      <dsp:nvSpPr>
        <dsp:cNvPr id="0" name=""/>
        <dsp:cNvSpPr/>
      </dsp:nvSpPr>
      <dsp:spPr>
        <a:xfrm>
          <a:off x="0" y="570"/>
          <a:ext cx="8305800" cy="93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latin typeface="Calibri"/>
              <a:cs typeface="Calibri"/>
            </a:rPr>
            <a:t>GEF International Waters are transboundary water systems that include river basins, lake basins, groundwater resources, large marine ecosystems (LME)</a:t>
          </a:r>
          <a:endParaRPr lang="en-US" sz="2000" kern="1200" dirty="0">
            <a:latin typeface="Calibri"/>
            <a:cs typeface="Calibri"/>
          </a:endParaRPr>
        </a:p>
      </dsp:txBody>
      <dsp:txXfrm>
        <a:off x="0" y="570"/>
        <a:ext cx="8305800" cy="934491"/>
      </dsp:txXfrm>
    </dsp:sp>
    <dsp:sp modelId="{676F905A-EACE-E148-A924-2EFCE05F9F83}">
      <dsp:nvSpPr>
        <dsp:cNvPr id="0" name=""/>
        <dsp:cNvSpPr/>
      </dsp:nvSpPr>
      <dsp:spPr>
        <a:xfrm>
          <a:off x="0" y="935062"/>
          <a:ext cx="8305800" cy="0"/>
        </a:xfrm>
        <a:prstGeom prst="lin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w="12700" cap="flat" cmpd="sng" algn="ctr">
          <a:solidFill>
            <a:schemeClr val="accent3">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4EB68D55-582E-3349-9EBD-BA5900674ABB}">
      <dsp:nvSpPr>
        <dsp:cNvPr id="0" name=""/>
        <dsp:cNvSpPr/>
      </dsp:nvSpPr>
      <dsp:spPr>
        <a:xfrm>
          <a:off x="0" y="935062"/>
          <a:ext cx="8305800" cy="93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latin typeface="Calibri"/>
              <a:cs typeface="Calibri"/>
            </a:rPr>
            <a:t>Transboundary waters are water systems that are shared between  more than one country </a:t>
          </a:r>
          <a:endParaRPr lang="en-US" sz="2000" kern="1200" dirty="0">
            <a:latin typeface="Calibri"/>
            <a:cs typeface="Calibri"/>
          </a:endParaRPr>
        </a:p>
      </dsp:txBody>
      <dsp:txXfrm>
        <a:off x="0" y="935062"/>
        <a:ext cx="8305800" cy="934491"/>
      </dsp:txXfrm>
    </dsp:sp>
    <dsp:sp modelId="{5CAF6F7F-4AB2-A44D-AAD5-7C6C8A59A3D5}">
      <dsp:nvSpPr>
        <dsp:cNvPr id="0" name=""/>
        <dsp:cNvSpPr/>
      </dsp:nvSpPr>
      <dsp:spPr>
        <a:xfrm>
          <a:off x="0" y="1869554"/>
          <a:ext cx="8305800" cy="0"/>
        </a:xfrm>
        <a:prstGeom prst="lin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w="12700" cap="flat" cmpd="sng" algn="ctr">
          <a:solidFill>
            <a:schemeClr val="accent3">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54C567DA-B751-F147-A413-C98B82C8B826}">
      <dsp:nvSpPr>
        <dsp:cNvPr id="0" name=""/>
        <dsp:cNvSpPr/>
      </dsp:nvSpPr>
      <dsp:spPr>
        <a:xfrm>
          <a:off x="0" y="1869554"/>
          <a:ext cx="8305800" cy="93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latin typeface="Calibri"/>
              <a:cs typeface="Calibri"/>
            </a:rPr>
            <a:t>TDA/SAP is a strategic process developed for transboundary water systems</a:t>
          </a:r>
          <a:endParaRPr lang="en-US" sz="2000" kern="1200" dirty="0">
            <a:latin typeface="Calibri"/>
            <a:cs typeface="Calibri"/>
          </a:endParaRPr>
        </a:p>
      </dsp:txBody>
      <dsp:txXfrm>
        <a:off x="0" y="1869554"/>
        <a:ext cx="8305800" cy="934491"/>
      </dsp:txXfrm>
    </dsp:sp>
    <dsp:sp modelId="{4B74EA56-5EFF-C848-933A-BC85F7E6B75E}">
      <dsp:nvSpPr>
        <dsp:cNvPr id="0" name=""/>
        <dsp:cNvSpPr/>
      </dsp:nvSpPr>
      <dsp:spPr>
        <a:xfrm>
          <a:off x="0" y="2804045"/>
          <a:ext cx="8305800" cy="0"/>
        </a:xfrm>
        <a:prstGeom prst="lin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w="12700" cap="flat" cmpd="sng" algn="ctr">
          <a:solidFill>
            <a:schemeClr val="accent3">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D951950D-1713-7341-A348-1D242765351C}">
      <dsp:nvSpPr>
        <dsp:cNvPr id="0" name=""/>
        <dsp:cNvSpPr/>
      </dsp:nvSpPr>
      <dsp:spPr>
        <a:xfrm>
          <a:off x="0" y="2804045"/>
          <a:ext cx="8305800" cy="93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latin typeface="Calibri"/>
              <a:cs typeface="Calibri"/>
            </a:rPr>
            <a:t>The main technical role of a TDA is to identify, quantify, and set priorities for environmental problems that are transboundary in nature</a:t>
          </a:r>
          <a:endParaRPr lang="en-US" sz="2000" kern="1200">
            <a:latin typeface="Calibri"/>
            <a:cs typeface="Calibri"/>
          </a:endParaRPr>
        </a:p>
      </dsp:txBody>
      <dsp:txXfrm>
        <a:off x="0" y="2804045"/>
        <a:ext cx="8305800" cy="934491"/>
      </dsp:txXfrm>
    </dsp:sp>
    <dsp:sp modelId="{A9183143-4DFB-744A-9BC3-2F7A67AE0EEB}">
      <dsp:nvSpPr>
        <dsp:cNvPr id="0" name=""/>
        <dsp:cNvSpPr/>
      </dsp:nvSpPr>
      <dsp:spPr>
        <a:xfrm>
          <a:off x="0" y="3738537"/>
          <a:ext cx="8305800" cy="0"/>
        </a:xfrm>
        <a:prstGeom prst="lin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w="12700" cap="flat" cmpd="sng" algn="ctr">
          <a:solidFill>
            <a:schemeClr val="accent3">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437E1738-3EBD-124A-AF80-30C223C31B8B}">
      <dsp:nvSpPr>
        <dsp:cNvPr id="0" name=""/>
        <dsp:cNvSpPr/>
      </dsp:nvSpPr>
      <dsp:spPr>
        <a:xfrm>
          <a:off x="0" y="3738537"/>
          <a:ext cx="8305800" cy="93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latin typeface="Calibri"/>
              <a:cs typeface="Calibri"/>
            </a:rPr>
            <a:t>The SAP is a negotiated policy document that should be endorsed at the highest level. It establishes clear priorities for action to resolve the priority problems identified in the TDA</a:t>
          </a:r>
          <a:endParaRPr lang="en-US" sz="2000" kern="1200">
            <a:latin typeface="Calibri"/>
            <a:cs typeface="Calibri"/>
          </a:endParaRPr>
        </a:p>
      </dsp:txBody>
      <dsp:txXfrm>
        <a:off x="0" y="3738537"/>
        <a:ext cx="8305800" cy="93449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07FF642-FE2B-5B46-AAB1-E2C5739D1372}" type="datetime1">
              <a:rPr lang="en-US"/>
              <a:pPr>
                <a:defRPr/>
              </a:pPr>
              <a:t>23/08/2012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6E40341-FEA8-7047-996E-223BBE8FE6BF}" type="slidenum">
              <a:rPr lang="en-US"/>
              <a:pPr>
                <a:defRPr/>
              </a:pPr>
              <a:t>‹#›</a:t>
            </a:fld>
            <a:endParaRPr lang="en-US"/>
          </a:p>
        </p:txBody>
      </p:sp>
    </p:spTree>
    <p:extLst>
      <p:ext uri="{BB962C8B-B14F-4D97-AF65-F5344CB8AC3E}">
        <p14:creationId xmlns:p14="http://schemas.microsoft.com/office/powerpoint/2010/main" val="23340126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Nearly half of the world’s population is located within one or more of the 263 international drainage basins shared by two or more states.  </a:t>
            </a:r>
          </a:p>
          <a:p>
            <a:pPr lvl="0"/>
            <a:endParaRPr lang="en-GB" dirty="0" smtClean="0"/>
          </a:p>
          <a:p>
            <a:pPr lvl="0"/>
            <a:r>
              <a:rPr lang="en-GB" dirty="0" smtClean="0"/>
              <a:t>At least 145 nations include territory within international basins. </a:t>
            </a:r>
          </a:p>
          <a:p>
            <a:pPr lvl="0"/>
            <a:endParaRPr lang="en-GB" dirty="0" smtClean="0"/>
          </a:p>
          <a:p>
            <a:pPr lvl="0"/>
            <a:r>
              <a:rPr lang="en-GB" dirty="0" smtClean="0"/>
              <a:t>At least 21 nations lie in their entirety within international basins </a:t>
            </a:r>
          </a:p>
          <a:p>
            <a:pPr lvl="0"/>
            <a:endParaRPr lang="en-GB" dirty="0" smtClean="0"/>
          </a:p>
          <a:p>
            <a:pPr lvl="0"/>
            <a:r>
              <a:rPr lang="en-GB" dirty="0" smtClean="0"/>
              <a:t>33 countries have greater than 95% of their territory within these basins </a:t>
            </a:r>
          </a:p>
          <a:p>
            <a:pPr lvl="0"/>
            <a:endParaRPr lang="en-GB" dirty="0" smtClean="0"/>
          </a:p>
          <a:p>
            <a:pPr lvl="0"/>
            <a:r>
              <a:rPr lang="en-GB" dirty="0" smtClean="0"/>
              <a:t>19 international drainage basins are shared by 5 or more riparian countries. </a:t>
            </a:r>
          </a:p>
          <a:p>
            <a:pPr lvl="0"/>
            <a:endParaRPr lang="en-GB" dirty="0" smtClean="0"/>
          </a:p>
          <a:p>
            <a:pPr lvl="0"/>
            <a:r>
              <a:rPr lang="en-GB" dirty="0" smtClean="0"/>
              <a:t>The Danube alone has 17 riparian nations. </a:t>
            </a:r>
          </a:p>
          <a:p>
            <a:pPr lvl="0"/>
            <a:endParaRPr lang="en-GB" dirty="0" smtClean="0"/>
          </a:p>
          <a:p>
            <a:pPr lvl="0"/>
            <a:r>
              <a:rPr lang="en-GB" dirty="0" smtClean="0"/>
              <a:t>The Congo, Niger, Nile, Rhine and Zambezi are shared by between 9 and 11 countries.</a:t>
            </a:r>
          </a:p>
          <a:p>
            <a:pPr lvl="0"/>
            <a:endParaRPr lang="en-GB" dirty="0" smtClean="0"/>
          </a:p>
          <a:p>
            <a:pPr lvl="0"/>
            <a:r>
              <a:rPr lang="en-GB" dirty="0" smtClean="0"/>
              <a:t>The remaining 13 basins have between 5 and 8 riparian countries.</a:t>
            </a:r>
          </a:p>
          <a:p>
            <a:pPr lvl="0"/>
            <a:endParaRPr lang="en-GB" dirty="0" smtClean="0"/>
          </a:p>
          <a:p>
            <a:pPr lvl="0"/>
            <a:r>
              <a:rPr lang="en-GB" dirty="0" smtClean="0"/>
              <a:t>The 64 LMEs produce 95 % of the world's fish catch</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E40341-FEA8-7047-996E-223BBE8FE6BF}" type="slidenum">
              <a:rPr lang="en-US" smtClean="0"/>
              <a:pPr>
                <a:defRPr/>
              </a:pPr>
              <a:t>9</a:t>
            </a:fld>
            <a:endParaRPr lang="en-US"/>
          </a:p>
        </p:txBody>
      </p:sp>
    </p:spTree>
    <p:extLst>
      <p:ext uri="{BB962C8B-B14F-4D97-AF65-F5344CB8AC3E}">
        <p14:creationId xmlns:p14="http://schemas.microsoft.com/office/powerpoint/2010/main" val="192878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6802438" y="228600"/>
            <a:ext cx="2057400" cy="20383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5" name="Rectangle 4"/>
          <p:cNvSpPr/>
          <p:nvPr/>
        </p:nvSpPr>
        <p:spPr>
          <a:xfrm>
            <a:off x="4624388" y="2378075"/>
            <a:ext cx="2057400" cy="203835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ea typeface="ＭＳ Ｐゴシック" charset="-128"/>
              <a:cs typeface="ＭＳ Ｐゴシック" charset="-128"/>
            </a:endParaRPr>
          </a:p>
        </p:txBody>
      </p:sp>
      <p:sp>
        <p:nvSpPr>
          <p:cNvPr id="6" name="Rectangle 5"/>
          <p:cNvSpPr/>
          <p:nvPr/>
        </p:nvSpPr>
        <p:spPr>
          <a:xfrm>
            <a:off x="4624388" y="228600"/>
            <a:ext cx="2057400" cy="2038350"/>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7" name="Rectangle 6"/>
          <p:cNvSpPr/>
          <p:nvPr/>
        </p:nvSpPr>
        <p:spPr>
          <a:xfrm>
            <a:off x="6802438" y="2378075"/>
            <a:ext cx="2057400" cy="2038350"/>
          </a:xfrm>
          <a:prstGeom prst="rect">
            <a:avLst/>
          </a:prstGeom>
          <a:solidFill>
            <a:srgbClr val="14C5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2" name="Title 1"/>
          <p:cNvSpPr>
            <a:spLocks noGrp="1"/>
          </p:cNvSpPr>
          <p:nvPr>
            <p:ph type="ctrTitle"/>
          </p:nvPr>
        </p:nvSpPr>
        <p:spPr>
          <a:xfrm>
            <a:off x="301857" y="228600"/>
            <a:ext cx="4038600" cy="1346200"/>
          </a:xfrm>
        </p:spPr>
        <p:txBody>
          <a:bodyPr>
            <a:noAutofit/>
          </a:bodyPr>
          <a:lstStyle>
            <a:lvl1pPr>
              <a:defRPr sz="3600"/>
            </a:lvl1pPr>
          </a:lstStyle>
          <a:p>
            <a:r>
              <a:rPr lang="en-GB" dirty="0" smtClean="0"/>
              <a:t>Click to edit Master title style</a:t>
            </a:r>
            <a:endParaRPr dirty="0"/>
          </a:p>
        </p:txBody>
      </p:sp>
      <p:sp>
        <p:nvSpPr>
          <p:cNvPr id="3" name="Subtitle 2"/>
          <p:cNvSpPr>
            <a:spLocks noGrp="1"/>
          </p:cNvSpPr>
          <p:nvPr>
            <p:ph type="subTitle" idx="1"/>
          </p:nvPr>
        </p:nvSpPr>
        <p:spPr>
          <a:xfrm>
            <a:off x="301856" y="4635501"/>
            <a:ext cx="6467243" cy="1419784"/>
          </a:xfrm>
        </p:spPr>
        <p:txBody>
          <a:bodyPr anchor="ctr">
            <a:normAutofit/>
          </a:bodyPr>
          <a:lstStyle>
            <a:lvl1pPr marL="0" indent="0" algn="l">
              <a:spcBef>
                <a:spcPts val="300"/>
              </a:spcBef>
              <a:buNone/>
              <a:defRPr sz="3600">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Tree>
    <p:extLst>
      <p:ext uri="{BB962C8B-B14F-4D97-AF65-F5344CB8AC3E}">
        <p14:creationId xmlns:p14="http://schemas.microsoft.com/office/powerpoint/2010/main" val="159868404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90513"/>
            <a:ext cx="641350" cy="134302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a:endParaRPr lang="en-GB">
              <a:solidFill>
                <a:srgbClr val="FFFFFF"/>
              </a:solidFill>
              <a:ea typeface="ＭＳ Ｐゴシック" charset="-128"/>
              <a:cs typeface="ＭＳ Ｐゴシック" charset="-128"/>
            </a:endParaRPr>
          </a:p>
        </p:txBody>
      </p:sp>
      <p:sp>
        <p:nvSpPr>
          <p:cNvPr id="5" name="TextBox 4"/>
          <p:cNvSpPr txBox="1">
            <a:spLocks noChangeArrowheads="1"/>
          </p:cNvSpPr>
          <p:nvPr/>
        </p:nvSpPr>
        <p:spPr bwMode="auto">
          <a:xfrm>
            <a:off x="223838" y="228600"/>
            <a:ext cx="260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3600" b="1" smtClean="0">
                <a:solidFill>
                  <a:srgbClr val="72AE00"/>
                </a:solidFill>
                <a:latin typeface="Rockwell" charset="0"/>
              </a:rPr>
              <a:t>+</a:t>
            </a:r>
          </a:p>
        </p:txBody>
      </p:sp>
      <p:sp>
        <p:nvSpPr>
          <p:cNvPr id="6" name="Rectangle 5"/>
          <p:cNvSpPr/>
          <p:nvPr/>
        </p:nvSpPr>
        <p:spPr>
          <a:xfrm>
            <a:off x="8067675" y="290513"/>
            <a:ext cx="92075" cy="1343025"/>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GB">
              <a:solidFill>
                <a:srgbClr val="FFFFFF"/>
              </a:solidFill>
              <a:ea typeface="ＭＳ Ｐゴシック" charset="-128"/>
              <a:cs typeface="ＭＳ Ｐゴシック" charset="-128"/>
            </a:endParaRPr>
          </a:p>
        </p:txBody>
      </p:sp>
      <p:sp>
        <p:nvSpPr>
          <p:cNvPr id="7" name="Rectangle 2"/>
          <p:cNvSpPr txBox="1">
            <a:spLocks noChangeArrowheads="1"/>
          </p:cNvSpPr>
          <p:nvPr/>
        </p:nvSpPr>
        <p:spPr bwMode="auto">
          <a:xfrm>
            <a:off x="558800" y="296863"/>
            <a:ext cx="7429500" cy="1052512"/>
          </a:xfrm>
          <a:prstGeom prst="rect">
            <a:avLst/>
          </a:prstGeom>
          <a:solidFill>
            <a:srgbClr val="14C5D0">
              <a:alpha val="7000"/>
            </a:srgbClr>
          </a:solidFill>
          <a:ln>
            <a:no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600" b="1" smtClean="0">
              <a:latin typeface="Rockwell" charset="0"/>
            </a:endParaRPr>
          </a:p>
        </p:txBody>
      </p:sp>
      <p:sp>
        <p:nvSpPr>
          <p:cNvPr id="8" name="Rectangle 7"/>
          <p:cNvSpPr/>
          <p:nvPr/>
        </p:nvSpPr>
        <p:spPr>
          <a:xfrm>
            <a:off x="0" y="300038"/>
            <a:ext cx="498475" cy="105092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495300" y="311294"/>
            <a:ext cx="7559487" cy="1025302"/>
          </a:xfrm>
        </p:spPr>
        <p:txBody>
          <a:bodyPr/>
          <a:lstStyle/>
          <a:p>
            <a:r>
              <a:rPr lang="en-GB" dirty="0" smtClean="0"/>
              <a:t>Click to edit Master title style</a:t>
            </a:r>
            <a:endParaRPr dirty="0"/>
          </a:p>
        </p:txBody>
      </p:sp>
      <p:sp>
        <p:nvSpPr>
          <p:cNvPr id="3" name="Content Placeholder 2"/>
          <p:cNvSpPr>
            <a:spLocks noGrp="1"/>
          </p:cNvSpPr>
          <p:nvPr>
            <p:ph idx="1"/>
          </p:nvPr>
        </p:nvSpPr>
        <p:spPr/>
        <p:txBody>
          <a:bodyPr/>
          <a:lstStyle>
            <a:lvl1pPr marL="355600" indent="-355600">
              <a:buClr>
                <a:srgbClr val="003399"/>
              </a:buClr>
              <a:defRPr>
                <a:solidFill>
                  <a:srgbClr val="000000"/>
                </a:solidFill>
              </a:defRPr>
            </a:lvl1pPr>
            <a:lvl2pPr marL="533400" indent="-304800">
              <a:buClr>
                <a:srgbClr val="65C4D2"/>
              </a:buClr>
              <a:defRPr>
                <a:solidFill>
                  <a:srgbClr val="000000"/>
                </a:solidFill>
              </a:defRPr>
            </a:lvl2pPr>
            <a:lvl3pPr marL="723900" indent="-266700">
              <a:buClr>
                <a:srgbClr val="66CCFF"/>
              </a:buClr>
              <a:defRPr>
                <a:solidFill>
                  <a:srgbClr val="000000"/>
                </a:solidFill>
              </a:defRPr>
            </a:lvl3pPr>
            <a:lvl4pPr marL="901700" indent="-228600">
              <a:buClr>
                <a:srgbClr val="0000FF"/>
              </a:buClr>
              <a:defRPr>
                <a:solidFill>
                  <a:srgbClr val="000000"/>
                </a:solidFill>
              </a:defRPr>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343344009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0575" y="2770188"/>
            <a:ext cx="7556500" cy="1319212"/>
          </a:xfrm>
          <a:ln>
            <a:noFill/>
          </a:ln>
        </p:spPr>
        <p:txBody>
          <a:bodyPr/>
          <a:lstStyle/>
          <a:p>
            <a:r>
              <a:rPr lang="en-GB" dirty="0" smtClean="0"/>
              <a:t>Click to edit Master title style</a:t>
            </a:r>
            <a:endParaRPr lang="en-US" dirty="0"/>
          </a:p>
        </p:txBody>
      </p:sp>
      <p:sp>
        <p:nvSpPr>
          <p:cNvPr id="4" name="Rectangle 3"/>
          <p:cNvSpPr/>
          <p:nvPr userDrawn="1"/>
        </p:nvSpPr>
        <p:spPr>
          <a:xfrm>
            <a:off x="8502650" y="2754312"/>
            <a:ext cx="641350" cy="133200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a:endParaRPr lang="en-GB">
              <a:solidFill>
                <a:srgbClr val="FFFFFF"/>
              </a:solidFill>
              <a:ea typeface="ＭＳ Ｐゴシック" charset="-128"/>
              <a:cs typeface="ＭＳ Ｐゴシック" charset="-128"/>
            </a:endParaRPr>
          </a:p>
        </p:txBody>
      </p:sp>
      <p:sp>
        <p:nvSpPr>
          <p:cNvPr id="5" name="Rectangle 4"/>
          <p:cNvSpPr/>
          <p:nvPr userDrawn="1"/>
        </p:nvSpPr>
        <p:spPr>
          <a:xfrm>
            <a:off x="8359775" y="2754312"/>
            <a:ext cx="92075" cy="1332000"/>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GB">
              <a:solidFill>
                <a:srgbClr val="FFFFFF"/>
              </a:solidFill>
              <a:ea typeface="ＭＳ Ｐゴシック" charset="-128"/>
              <a:cs typeface="ＭＳ Ｐゴシック" charset="-128"/>
            </a:endParaRPr>
          </a:p>
        </p:txBody>
      </p:sp>
      <p:sp>
        <p:nvSpPr>
          <p:cNvPr id="6" name="Rectangle 5"/>
          <p:cNvSpPr/>
          <p:nvPr userDrawn="1"/>
        </p:nvSpPr>
        <p:spPr>
          <a:xfrm>
            <a:off x="292100" y="2763838"/>
            <a:ext cx="498475" cy="13255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871184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ts val="2000"/>
              </a:spcBef>
              <a:spcAft>
                <a:spcPct val="0"/>
              </a:spcAft>
              <a:buClr>
                <a:srgbClr val="008000"/>
              </a:buClr>
              <a:buSzPct val="75000"/>
              <a:buFont typeface="Wingdings" charset="0"/>
              <a:buChar char="n"/>
              <a:tabLst/>
              <a:defRPr/>
            </a:pPr>
            <a:r>
              <a:rPr kumimoji="0" lang="en-GB" sz="28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Click to edit Master text styles</a:t>
            </a:r>
          </a:p>
          <a:p>
            <a:pPr marL="457200" marR="0" lvl="1" indent="-228600" algn="l" defTabSz="914400" rtl="0" eaLnBrk="0" fontAlgn="base" latinLnBrk="0" hangingPunct="0">
              <a:lnSpc>
                <a:spcPct val="100000"/>
              </a:lnSpc>
              <a:spcBef>
                <a:spcPts val="600"/>
              </a:spcBef>
              <a:spcAft>
                <a:spcPct val="0"/>
              </a:spcAft>
              <a:buClr>
                <a:srgbClr val="003399"/>
              </a:buClr>
              <a:buSzPct val="75000"/>
              <a:buFont typeface="Wingdings" charset="0"/>
              <a:buChar char="n"/>
              <a:tabLst/>
              <a:defRPr/>
            </a:pPr>
            <a:r>
              <a:rPr kumimoji="0" lang="en-GB" sz="24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Second level</a:t>
            </a:r>
          </a:p>
          <a:p>
            <a:pPr marL="685800" marR="0" lvl="2" indent="-228600" algn="l" defTabSz="914400" rtl="0" eaLnBrk="0" fontAlgn="base" latinLnBrk="0" hangingPunct="0">
              <a:lnSpc>
                <a:spcPct val="100000"/>
              </a:lnSpc>
              <a:spcBef>
                <a:spcPts val="600"/>
              </a:spcBef>
              <a:spcAft>
                <a:spcPct val="0"/>
              </a:spcAft>
              <a:buClr>
                <a:srgbClr val="72F300"/>
              </a:buClr>
              <a:buSzPct val="75000"/>
              <a:buFont typeface="Wingdings" charset="0"/>
              <a:buChar char="n"/>
              <a:tabLst/>
              <a:defRPr/>
            </a:pPr>
            <a:r>
              <a:rPr kumimoji="0" lang="en-GB" sz="20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Third level</a:t>
            </a:r>
          </a:p>
          <a:p>
            <a:pPr marL="914400" marR="0" lvl="3"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a:pPr>
            <a:r>
              <a:rPr kumimoji="0" lang="en-GB" sz="18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Fourth level</a:t>
            </a: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latin typeface="Rockwell" charset="0"/>
              </a:defRPr>
            </a:lvl1pPr>
          </a:lstStyle>
          <a:p>
            <a:pPr>
              <a:defRPr/>
            </a:pPr>
            <a:fld id="{3504349E-0B1A-9F4C-979F-AE93451090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b="1" kern="1200">
          <a:solidFill>
            <a:srgbClr val="000000"/>
          </a:solidFill>
          <a:latin typeface="Calibri"/>
          <a:ea typeface="ＭＳ Ｐゴシック" charset="-128"/>
          <a:cs typeface="Calibri"/>
        </a:defRPr>
      </a:lvl1pPr>
      <a:lvl2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2pPr>
      <a:lvl3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3pPr>
      <a:lvl4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4pPr>
      <a:lvl5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5pPr>
      <a:lvl6pPr marL="457200" algn="l" rtl="0" fontAlgn="base">
        <a:spcBef>
          <a:spcPct val="0"/>
        </a:spcBef>
        <a:spcAft>
          <a:spcPct val="0"/>
        </a:spcAft>
        <a:defRPr sz="3600" b="1">
          <a:solidFill>
            <a:srgbClr val="000000"/>
          </a:solidFill>
          <a:latin typeface="Calibri" charset="0"/>
          <a:ea typeface="ＭＳ Ｐゴシック" charset="-128"/>
        </a:defRPr>
      </a:lvl6pPr>
      <a:lvl7pPr marL="914400" algn="l" rtl="0" fontAlgn="base">
        <a:spcBef>
          <a:spcPct val="0"/>
        </a:spcBef>
        <a:spcAft>
          <a:spcPct val="0"/>
        </a:spcAft>
        <a:defRPr sz="3600" b="1">
          <a:solidFill>
            <a:srgbClr val="000000"/>
          </a:solidFill>
          <a:latin typeface="Calibri" charset="0"/>
          <a:ea typeface="ＭＳ Ｐゴシック" charset="-128"/>
        </a:defRPr>
      </a:lvl7pPr>
      <a:lvl8pPr marL="1371600" algn="l" rtl="0" fontAlgn="base">
        <a:spcBef>
          <a:spcPct val="0"/>
        </a:spcBef>
        <a:spcAft>
          <a:spcPct val="0"/>
        </a:spcAft>
        <a:defRPr sz="3600" b="1">
          <a:solidFill>
            <a:srgbClr val="000000"/>
          </a:solidFill>
          <a:latin typeface="Calibri" charset="0"/>
          <a:ea typeface="ＭＳ Ｐゴシック" charset="-128"/>
        </a:defRPr>
      </a:lvl8pPr>
      <a:lvl9pPr marL="1828800" algn="l" rtl="0" fontAlgn="base">
        <a:spcBef>
          <a:spcPct val="0"/>
        </a:spcBef>
        <a:spcAft>
          <a:spcPct val="0"/>
        </a:spcAft>
        <a:defRPr sz="3600" b="1">
          <a:solidFill>
            <a:srgbClr val="000000"/>
          </a:solidFill>
          <a:latin typeface="Calibri" charset="0"/>
          <a:ea typeface="ＭＳ Ｐゴシック" charset="-128"/>
        </a:defRPr>
      </a:lvl9pPr>
    </p:titleStyle>
    <p:bodyStyle>
      <a:lvl1pPr marL="228600" marR="0" indent="-228600" algn="l" defTabSz="914400" rtl="0" eaLnBrk="0" fontAlgn="base" latinLnBrk="0" hangingPunct="0">
        <a:lnSpc>
          <a:spcPct val="100000"/>
        </a:lnSpc>
        <a:spcBef>
          <a:spcPts val="2000"/>
        </a:spcBef>
        <a:spcAft>
          <a:spcPct val="0"/>
        </a:spcAft>
        <a:buClr>
          <a:srgbClr val="008000"/>
        </a:buClr>
        <a:buSzPct val="75000"/>
        <a:buFont typeface="Wingdings" charset="0"/>
        <a:buChar char="n"/>
        <a:tabLst/>
        <a:defRPr sz="2800" kern="1200">
          <a:solidFill>
            <a:srgbClr val="595959"/>
          </a:solidFill>
          <a:latin typeface="Calibri"/>
          <a:ea typeface="ＭＳ Ｐゴシック" charset="-128"/>
          <a:cs typeface="Calibri"/>
        </a:defRPr>
      </a:lvl1pPr>
      <a:lvl2pPr marL="457200" marR="0" indent="-228600" algn="l" defTabSz="914400" rtl="0" eaLnBrk="0" fontAlgn="base" latinLnBrk="0" hangingPunct="0">
        <a:lnSpc>
          <a:spcPct val="100000"/>
        </a:lnSpc>
        <a:spcBef>
          <a:spcPts val="600"/>
        </a:spcBef>
        <a:spcAft>
          <a:spcPct val="0"/>
        </a:spcAft>
        <a:buClr>
          <a:srgbClr val="003399"/>
        </a:buClr>
        <a:buSzPct val="75000"/>
        <a:buFont typeface="Wingdings" charset="0"/>
        <a:buChar char="n"/>
        <a:tabLst/>
        <a:defRPr sz="2400" kern="1200">
          <a:solidFill>
            <a:srgbClr val="595959"/>
          </a:solidFill>
          <a:latin typeface="Calibri"/>
          <a:ea typeface="ＭＳ Ｐゴシック" charset="-128"/>
          <a:cs typeface="Calibri"/>
        </a:defRPr>
      </a:lvl2pPr>
      <a:lvl3pPr marL="685800" marR="0" indent="-228600" algn="l" defTabSz="914400" rtl="0" eaLnBrk="0" fontAlgn="base" latinLnBrk="0" hangingPunct="0">
        <a:lnSpc>
          <a:spcPct val="100000"/>
        </a:lnSpc>
        <a:spcBef>
          <a:spcPts val="600"/>
        </a:spcBef>
        <a:spcAft>
          <a:spcPct val="0"/>
        </a:spcAft>
        <a:buClr>
          <a:srgbClr val="72F300"/>
        </a:buClr>
        <a:buSzPct val="75000"/>
        <a:buFont typeface="Wingdings" charset="0"/>
        <a:buChar char="n"/>
        <a:tabLst/>
        <a:defRPr sz="2000" kern="1200">
          <a:solidFill>
            <a:srgbClr val="595959"/>
          </a:solidFill>
          <a:latin typeface="Calibri"/>
          <a:ea typeface="ＭＳ Ｐゴシック" charset="-128"/>
          <a:cs typeface="Calibri"/>
        </a:defRPr>
      </a:lvl3pPr>
      <a:lvl4pPr marL="9144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595959"/>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0.jpeg"/><Relationship Id="rId8"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gef.org/ge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oleObject" Target="file:///\\localhost\Users\martinbloxham\Library\Application%20Support\Microsoft\Office\User%20Templates\My%20Templates\Macintosh%20HD:Users:martinbloxham:Documents:Martins%20Work:Barefoot%20Partnership:IW%20Learn%20TDA\SAP%20Trianing%20Course:2011%20TDA-SAP%20development:TDA\SAP%20manual:TDA-SAP%20Manual%206.6.docx!OLE_LINK1" TargetMode="External"/><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857" y="228600"/>
            <a:ext cx="4038600" cy="2108200"/>
          </a:xfrm>
        </p:spPr>
        <p:txBody>
          <a:bodyPr/>
          <a:lstStyle/>
          <a:p>
            <a:r>
              <a:rPr lang="en-US" sz="4400" dirty="0" smtClean="0"/>
              <a:t>IW:LEARN</a:t>
            </a:r>
            <a:br>
              <a:rPr lang="en-US" sz="4400" dirty="0" smtClean="0"/>
            </a:br>
            <a:r>
              <a:rPr lang="en-US" sz="4400" dirty="0" smtClean="0"/>
              <a:t>TDA/SAP Training Course</a:t>
            </a:r>
            <a:endParaRPr lang="en-US" sz="4400" dirty="0"/>
          </a:p>
        </p:txBody>
      </p:sp>
      <p:sp>
        <p:nvSpPr>
          <p:cNvPr id="3" name="Subtitle 2"/>
          <p:cNvSpPr>
            <a:spLocks noGrp="1"/>
          </p:cNvSpPr>
          <p:nvPr>
            <p:ph type="subTitle" idx="1"/>
          </p:nvPr>
        </p:nvSpPr>
        <p:spPr/>
        <p:txBody>
          <a:bodyPr/>
          <a:lstStyle/>
          <a:p>
            <a:r>
              <a:rPr lang="en-US" dirty="0"/>
              <a:t>Module 1: Introduction to the TDA/SAP </a:t>
            </a:r>
            <a:r>
              <a:rPr lang="en-US" dirty="0" smtClean="0"/>
              <a:t>Process</a:t>
            </a:r>
            <a:endParaRPr lang="en-GB" dirty="0"/>
          </a:p>
        </p:txBody>
      </p:sp>
      <p:pic>
        <p:nvPicPr>
          <p:cNvPr id="4" name="Picture 3"/>
          <p:cNvPicPr>
            <a:picLocks noChangeAspect="1"/>
          </p:cNvPicPr>
          <p:nvPr/>
        </p:nvPicPr>
        <p:blipFill>
          <a:blip r:embed="rId2"/>
          <a:stretch>
            <a:fillRect/>
          </a:stretch>
        </p:blipFill>
        <p:spPr>
          <a:xfrm>
            <a:off x="7429500" y="4845326"/>
            <a:ext cx="1714500" cy="2012674"/>
          </a:xfrm>
          <a:prstGeom prst="rect">
            <a:avLst/>
          </a:prstGeom>
        </p:spPr>
      </p:pic>
      <p:sp>
        <p:nvSpPr>
          <p:cNvPr id="8" name="Title 1"/>
          <p:cNvSpPr txBox="1">
            <a:spLocks/>
          </p:cNvSpPr>
          <p:nvPr/>
        </p:nvSpPr>
        <p:spPr bwMode="auto">
          <a:xfrm>
            <a:off x="301857" y="2844800"/>
            <a:ext cx="4038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kern="1200">
                <a:solidFill>
                  <a:srgbClr val="000000"/>
                </a:solidFill>
                <a:latin typeface="Calibri"/>
                <a:ea typeface="ＭＳ Ｐゴシック" charset="-128"/>
                <a:cs typeface="Calibri"/>
              </a:defRPr>
            </a:lvl1pPr>
            <a:lvl2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2pPr>
            <a:lvl3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3pPr>
            <a:lvl4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4pPr>
            <a:lvl5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5pPr>
            <a:lvl6pPr marL="457200" algn="l" rtl="0" fontAlgn="base">
              <a:spcBef>
                <a:spcPct val="0"/>
              </a:spcBef>
              <a:spcAft>
                <a:spcPct val="0"/>
              </a:spcAft>
              <a:defRPr sz="3600" b="1">
                <a:solidFill>
                  <a:srgbClr val="000000"/>
                </a:solidFill>
                <a:latin typeface="Calibri" charset="0"/>
                <a:ea typeface="ＭＳ Ｐゴシック" charset="-128"/>
              </a:defRPr>
            </a:lvl6pPr>
            <a:lvl7pPr marL="914400" algn="l" rtl="0" fontAlgn="base">
              <a:spcBef>
                <a:spcPct val="0"/>
              </a:spcBef>
              <a:spcAft>
                <a:spcPct val="0"/>
              </a:spcAft>
              <a:defRPr sz="3600" b="1">
                <a:solidFill>
                  <a:srgbClr val="000000"/>
                </a:solidFill>
                <a:latin typeface="Calibri" charset="0"/>
                <a:ea typeface="ＭＳ Ｐゴシック" charset="-128"/>
              </a:defRPr>
            </a:lvl7pPr>
            <a:lvl8pPr marL="1371600" algn="l" rtl="0" fontAlgn="base">
              <a:spcBef>
                <a:spcPct val="0"/>
              </a:spcBef>
              <a:spcAft>
                <a:spcPct val="0"/>
              </a:spcAft>
              <a:defRPr sz="3600" b="1">
                <a:solidFill>
                  <a:srgbClr val="000000"/>
                </a:solidFill>
                <a:latin typeface="Calibri" charset="0"/>
                <a:ea typeface="ＭＳ Ｐゴシック" charset="-128"/>
              </a:defRPr>
            </a:lvl8pPr>
            <a:lvl9pPr marL="1828800" algn="l" rtl="0" fontAlgn="base">
              <a:spcBef>
                <a:spcPct val="0"/>
              </a:spcBef>
              <a:spcAft>
                <a:spcPct val="0"/>
              </a:spcAft>
              <a:defRPr sz="3600" b="1">
                <a:solidFill>
                  <a:srgbClr val="000000"/>
                </a:solidFill>
                <a:latin typeface="Calibri" charset="0"/>
                <a:ea typeface="ＭＳ Ｐゴシック" charset="-128"/>
              </a:defRPr>
            </a:lvl9pPr>
          </a:lstStyle>
          <a:p>
            <a:endParaRPr lang="en-US" dirty="0"/>
          </a:p>
        </p:txBody>
      </p:sp>
    </p:spTree>
    <p:extLst>
      <p:ext uri="{BB962C8B-B14F-4D97-AF65-F5344CB8AC3E}">
        <p14:creationId xmlns:p14="http://schemas.microsoft.com/office/powerpoint/2010/main" val="10069285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4" y="2998788"/>
            <a:ext cx="7756525" cy="1027112"/>
          </a:xfrm>
        </p:spPr>
        <p:txBody>
          <a:bodyPr/>
          <a:lstStyle/>
          <a:p>
            <a:r>
              <a:rPr lang="en-US" dirty="0" smtClean="0"/>
              <a:t>Section 2: The </a:t>
            </a:r>
            <a:r>
              <a:rPr lang="en-US" dirty="0" smtClean="0"/>
              <a:t>TDA/SAP Process</a:t>
            </a:r>
            <a:endParaRPr lang="en-US" dirty="0"/>
          </a:p>
        </p:txBody>
      </p:sp>
    </p:spTree>
    <p:extLst>
      <p:ext uri="{BB962C8B-B14F-4D97-AF65-F5344CB8AC3E}">
        <p14:creationId xmlns:p14="http://schemas.microsoft.com/office/powerpoint/2010/main" val="998704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Acronyms?</a:t>
            </a:r>
            <a:endParaRPr lang="en-US" dirty="0"/>
          </a:p>
        </p:txBody>
      </p:sp>
      <p:pic>
        <p:nvPicPr>
          <p:cNvPr id="10" name="Picture 9"/>
          <p:cNvPicPr>
            <a:picLocks noChangeAspect="1"/>
          </p:cNvPicPr>
          <p:nvPr/>
        </p:nvPicPr>
        <p:blipFill>
          <a:blip r:embed="rId2"/>
          <a:stretch>
            <a:fillRect/>
          </a:stretch>
        </p:blipFill>
        <p:spPr>
          <a:xfrm>
            <a:off x="1612900" y="4013201"/>
            <a:ext cx="5760000" cy="3133977"/>
          </a:xfrm>
          <a:prstGeom prst="rect">
            <a:avLst/>
          </a:prstGeom>
        </p:spPr>
      </p:pic>
      <p:pic>
        <p:nvPicPr>
          <p:cNvPr id="11" name="Picture 10"/>
          <p:cNvPicPr>
            <a:picLocks noChangeAspect="1"/>
          </p:cNvPicPr>
          <p:nvPr/>
        </p:nvPicPr>
        <p:blipFill>
          <a:blip r:embed="rId3"/>
          <a:stretch>
            <a:fillRect/>
          </a:stretch>
        </p:blipFill>
        <p:spPr>
          <a:xfrm>
            <a:off x="1447800" y="1358904"/>
            <a:ext cx="5887002" cy="3004019"/>
          </a:xfrm>
          <a:prstGeom prst="rect">
            <a:avLst/>
          </a:prstGeom>
        </p:spPr>
      </p:pic>
    </p:spTree>
    <p:extLst>
      <p:ext uri="{BB962C8B-B14F-4D97-AF65-F5344CB8AC3E}">
        <p14:creationId xmlns:p14="http://schemas.microsoft.com/office/powerpoint/2010/main" val="3674950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TDA/SAP Process?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628" b="1628"/>
          <a:stretch>
            <a:fillRect/>
          </a:stretch>
        </p:blipFill>
        <p:spPr bwMode="auto">
          <a:xfrm>
            <a:off x="815975" y="1981200"/>
            <a:ext cx="7556500" cy="4144963"/>
          </a:xfrm>
          <a:prstGeom prst="rect">
            <a:avLst/>
          </a:prstGeom>
          <a:noFill/>
          <a:ln>
            <a:noFill/>
          </a:ln>
        </p:spPr>
      </p:pic>
    </p:spTree>
    <p:extLst>
      <p:ext uri="{BB962C8B-B14F-4D97-AF65-F5344CB8AC3E}">
        <p14:creationId xmlns:p14="http://schemas.microsoft.com/office/powerpoint/2010/main" val="15723519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what’s the TDA/SAP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1567296"/>
              </p:ext>
            </p:extLst>
          </p:nvPr>
        </p:nvGraphicFramePr>
        <p:xfrm>
          <a:off x="0" y="1625600"/>
          <a:ext cx="9143999"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551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4719D83-E58D-9143-9537-4FC36232E0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3389203-BEEC-FB40-BD15-EDF17D8D428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96C96BBA-99A5-A84C-BE98-AEF08F6CE45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4345497-18F6-3146-8A9C-35200BD967B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59FC5CB-DACD-D743-AC84-E29E4800A0F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90CE86B2-0B80-1E40-89F8-E127120891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TDA – The Analytical Component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4002245"/>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stretch>
            <a:fillRect/>
          </a:stretch>
        </p:blipFill>
        <p:spPr>
          <a:xfrm>
            <a:off x="139700" y="2387600"/>
            <a:ext cx="1988314" cy="2743200"/>
          </a:xfrm>
          <a:prstGeom prst="rect">
            <a:avLst/>
          </a:prstGeom>
          <a:ln>
            <a:solidFill>
              <a:srgbClr val="0000FF"/>
            </a:solidFill>
          </a:ln>
          <a:effectLst>
            <a:outerShdw blurRad="50800" dist="38100" dir="2700000" algn="tl" rotWithShape="0">
              <a:schemeClr val="tx1">
                <a:alpha val="43000"/>
              </a:schemeClr>
            </a:outerShdw>
            <a:softEdge rad="431800"/>
          </a:effectLst>
        </p:spPr>
      </p:pic>
    </p:spTree>
    <p:extLst>
      <p:ext uri="{BB962C8B-B14F-4D97-AF65-F5344CB8AC3E}">
        <p14:creationId xmlns:p14="http://schemas.microsoft.com/office/powerpoint/2010/main" val="3943799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TDA should aim to:</a:t>
            </a:r>
            <a:endParaRPr lang="en-US" dirty="0"/>
          </a:p>
        </p:txBody>
      </p:sp>
      <p:sp>
        <p:nvSpPr>
          <p:cNvPr id="5" name="Diamond 4"/>
          <p:cNvSpPr/>
          <p:nvPr/>
        </p:nvSpPr>
        <p:spPr>
          <a:xfrm>
            <a:off x="1854200" y="1524000"/>
            <a:ext cx="5334000" cy="5334000"/>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9" name="TextBox 18"/>
          <p:cNvSpPr txBox="1"/>
          <p:nvPr/>
        </p:nvSpPr>
        <p:spPr>
          <a:xfrm>
            <a:off x="2387600" y="3200400"/>
            <a:ext cx="4305300" cy="2123658"/>
          </a:xfrm>
          <a:prstGeom prst="rect">
            <a:avLst/>
          </a:prstGeom>
          <a:noFill/>
        </p:spPr>
        <p:txBody>
          <a:bodyPr wrap="square" rtlCol="0">
            <a:spAutoFit/>
          </a:bodyPr>
          <a:lstStyle/>
          <a:p>
            <a:pPr algn="ctr"/>
            <a:r>
              <a:rPr lang="en-US" sz="4400" dirty="0" smtClean="0">
                <a:solidFill>
                  <a:srgbClr val="000090"/>
                </a:solidFill>
                <a:latin typeface="Calibri"/>
                <a:cs typeface="Calibri"/>
              </a:rPr>
              <a:t>Transboundary Diagnostic</a:t>
            </a:r>
          </a:p>
          <a:p>
            <a:pPr algn="ctr"/>
            <a:r>
              <a:rPr lang="en-US" sz="4400" dirty="0" smtClean="0">
                <a:solidFill>
                  <a:srgbClr val="000090"/>
                </a:solidFill>
                <a:latin typeface="Calibri"/>
                <a:cs typeface="Calibri"/>
              </a:rPr>
              <a:t>Analysis</a:t>
            </a:r>
            <a:endParaRPr lang="en-US" sz="4400" dirty="0">
              <a:solidFill>
                <a:srgbClr val="000090"/>
              </a:solidFill>
              <a:latin typeface="Calibri"/>
              <a:cs typeface="Calibri"/>
            </a:endParaRPr>
          </a:p>
        </p:txBody>
      </p:sp>
      <p:grpSp>
        <p:nvGrpSpPr>
          <p:cNvPr id="9" name="Group 8"/>
          <p:cNvGrpSpPr/>
          <p:nvPr/>
        </p:nvGrpSpPr>
        <p:grpSpPr>
          <a:xfrm>
            <a:off x="4499610" y="4194810"/>
            <a:ext cx="2080260" cy="2080260"/>
            <a:chOff x="4601210" y="2747010"/>
            <a:chExt cx="2080260" cy="2080260"/>
          </a:xfrm>
        </p:grpSpPr>
        <p:sp>
          <p:nvSpPr>
            <p:cNvPr id="10" name="Rounded Rectangle 9"/>
            <p:cNvSpPr/>
            <p:nvPr/>
          </p:nvSpPr>
          <p:spPr>
            <a:xfrm>
              <a:off x="4601210" y="2747010"/>
              <a:ext cx="2080260" cy="2080260"/>
            </a:xfrm>
            <a:prstGeom prst="roundRect">
              <a:avLst/>
            </a:prstGeom>
            <a:solidFill>
              <a:srgbClr val="00009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Rounded Rectangle 11"/>
            <p:cNvSpPr/>
            <p:nvPr/>
          </p:nvSpPr>
          <p:spPr>
            <a:xfrm>
              <a:off x="4702760" y="2848560"/>
              <a:ext cx="1877160" cy="1877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kern="1200" dirty="0" smtClean="0">
                  <a:latin typeface="Calibri"/>
                  <a:cs typeface="Calibri"/>
                </a:rPr>
                <a:t>Analyse the institutions, laws, policies and projected inves</a:t>
              </a:r>
              <a:r>
                <a:rPr lang="en-US" kern="1200" dirty="0" smtClean="0"/>
                <a:t>tments</a:t>
              </a:r>
              <a:endParaRPr lang="en-US" kern="1200" dirty="0"/>
            </a:p>
          </p:txBody>
        </p:sp>
      </p:grpSp>
      <p:grpSp>
        <p:nvGrpSpPr>
          <p:cNvPr id="8" name="Group 7"/>
          <p:cNvGrpSpPr/>
          <p:nvPr/>
        </p:nvGrpSpPr>
        <p:grpSpPr>
          <a:xfrm>
            <a:off x="2360930" y="4207510"/>
            <a:ext cx="2080260" cy="2080260"/>
            <a:chOff x="2360930" y="2747010"/>
            <a:chExt cx="2080260" cy="2080260"/>
          </a:xfrm>
        </p:grpSpPr>
        <p:sp>
          <p:nvSpPr>
            <p:cNvPr id="12" name="Rounded Rectangle 11"/>
            <p:cNvSpPr/>
            <p:nvPr/>
          </p:nvSpPr>
          <p:spPr>
            <a:xfrm>
              <a:off x="2360930" y="2747010"/>
              <a:ext cx="2080260" cy="2080260"/>
            </a:xfrm>
            <a:prstGeom prst="roundRect">
              <a:avLst/>
            </a:prstGeom>
            <a:solidFill>
              <a:srgbClr val="3366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Rounded Rectangle 9"/>
            <p:cNvSpPr/>
            <p:nvPr/>
          </p:nvSpPr>
          <p:spPr>
            <a:xfrm>
              <a:off x="2462480" y="2848560"/>
              <a:ext cx="1877160" cy="1877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kern="1200" dirty="0" smtClean="0">
                  <a:solidFill>
                    <a:schemeClr val="bg1"/>
                  </a:solidFill>
                  <a:latin typeface="Calibri"/>
                  <a:cs typeface="Calibri"/>
                </a:rPr>
                <a:t>Analyse the causes for each problem</a:t>
              </a:r>
              <a:endParaRPr lang="en-US" kern="1200" dirty="0">
                <a:solidFill>
                  <a:schemeClr val="bg1"/>
                </a:solidFill>
                <a:latin typeface="Calibri"/>
                <a:cs typeface="Calibri"/>
              </a:endParaRPr>
            </a:p>
          </p:txBody>
        </p:sp>
      </p:grpSp>
      <p:grpSp>
        <p:nvGrpSpPr>
          <p:cNvPr id="6" name="Group 5"/>
          <p:cNvGrpSpPr/>
          <p:nvPr/>
        </p:nvGrpSpPr>
        <p:grpSpPr>
          <a:xfrm>
            <a:off x="2360930" y="2030729"/>
            <a:ext cx="2080260" cy="2080260"/>
            <a:chOff x="2360930" y="506729"/>
            <a:chExt cx="2080260" cy="2080260"/>
          </a:xfrm>
        </p:grpSpPr>
        <p:sp>
          <p:nvSpPr>
            <p:cNvPr id="16" name="Rounded Rectangle 15"/>
            <p:cNvSpPr/>
            <p:nvPr/>
          </p:nvSpPr>
          <p:spPr>
            <a:xfrm>
              <a:off x="2360930" y="506729"/>
              <a:ext cx="2080260" cy="2080260"/>
            </a:xfrm>
            <a:prstGeom prst="roundRect">
              <a:avLst/>
            </a:prstGeom>
            <a:solidFill>
              <a:srgbClr val="0033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Rounded Rectangle 5"/>
            <p:cNvSpPr/>
            <p:nvPr/>
          </p:nvSpPr>
          <p:spPr>
            <a:xfrm>
              <a:off x="2462480" y="608279"/>
              <a:ext cx="1877160" cy="1877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kern="1200" dirty="0" smtClean="0">
                  <a:latin typeface="Calibri"/>
                  <a:cs typeface="Calibri"/>
                </a:rPr>
                <a:t>Identify &amp; prioritise the transboundary problems</a:t>
              </a:r>
              <a:endParaRPr lang="en-US" kern="1200" dirty="0">
                <a:latin typeface="Calibri"/>
                <a:cs typeface="Calibri"/>
              </a:endParaRPr>
            </a:p>
          </p:txBody>
        </p:sp>
      </p:grpSp>
      <p:grpSp>
        <p:nvGrpSpPr>
          <p:cNvPr id="7" name="Group 6"/>
          <p:cNvGrpSpPr/>
          <p:nvPr/>
        </p:nvGrpSpPr>
        <p:grpSpPr>
          <a:xfrm>
            <a:off x="4512310" y="2030729"/>
            <a:ext cx="2080260" cy="2080260"/>
            <a:chOff x="4601210" y="506729"/>
            <a:chExt cx="2080260" cy="2080260"/>
          </a:xfrm>
        </p:grpSpPr>
        <p:sp>
          <p:nvSpPr>
            <p:cNvPr id="14" name="Rounded Rectangle 13"/>
            <p:cNvSpPr/>
            <p:nvPr/>
          </p:nvSpPr>
          <p:spPr>
            <a:xfrm>
              <a:off x="4601210" y="506729"/>
              <a:ext cx="2080260" cy="2080260"/>
            </a:xfrm>
            <a:prstGeom prst="roundRect">
              <a:avLst/>
            </a:prstGeom>
            <a:solidFill>
              <a:srgbClr val="073F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Rounded Rectangle 7"/>
            <p:cNvSpPr/>
            <p:nvPr/>
          </p:nvSpPr>
          <p:spPr>
            <a:xfrm>
              <a:off x="4702760" y="608279"/>
              <a:ext cx="1877160" cy="1877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kern="1200" dirty="0" smtClean="0">
                  <a:solidFill>
                    <a:srgbClr val="FFFFFF"/>
                  </a:solidFill>
                  <a:latin typeface="Calibri"/>
                  <a:cs typeface="Calibri"/>
                </a:rPr>
                <a:t>Analyse the environmental impacts and socio-economic consequences of each problem</a:t>
              </a:r>
              <a:endParaRPr lang="en-US" kern="1200" dirty="0">
                <a:solidFill>
                  <a:srgbClr val="FFFFFF"/>
                </a:solidFill>
                <a:latin typeface="Calibri"/>
                <a:cs typeface="Calibri"/>
              </a:endParaRPr>
            </a:p>
          </p:txBody>
        </p:sp>
      </p:grpSp>
    </p:spTree>
    <p:extLst>
      <p:ext uri="{BB962C8B-B14F-4D97-AF65-F5344CB8AC3E}">
        <p14:creationId xmlns:p14="http://schemas.microsoft.com/office/powerpoint/2010/main" val="1471251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TDA – Analysis and Engagement</a:t>
            </a:r>
            <a:endParaRPr lang="en-US" sz="3600" dirty="0"/>
          </a:p>
        </p:txBody>
      </p:sp>
      <p:sp>
        <p:nvSpPr>
          <p:cNvPr id="3" name="Content Placeholder 2"/>
          <p:cNvSpPr>
            <a:spLocks noGrp="1"/>
          </p:cNvSpPr>
          <p:nvPr>
            <p:ph idx="1"/>
          </p:nvPr>
        </p:nvSpPr>
        <p:spPr/>
        <p:txBody>
          <a:bodyPr/>
          <a:lstStyle/>
          <a:p>
            <a:r>
              <a:rPr lang="en-GB" dirty="0" smtClean="0"/>
              <a:t>The TDA </a:t>
            </a:r>
            <a:r>
              <a:rPr lang="en-GB" dirty="0"/>
              <a:t>provides the factual basis for the strategic component of the TDA/SAP Process – strategic thinking, planning and implementation of the </a:t>
            </a:r>
            <a:r>
              <a:rPr lang="en-GB" dirty="0" smtClean="0"/>
              <a:t>SAP</a:t>
            </a:r>
            <a:endParaRPr lang="en-GB" dirty="0"/>
          </a:p>
          <a:p>
            <a:r>
              <a:rPr lang="en-GB" dirty="0" smtClean="0"/>
              <a:t>The </a:t>
            </a:r>
            <a:r>
              <a:rPr lang="en-GB" dirty="0"/>
              <a:t>TDA should </a:t>
            </a:r>
            <a:r>
              <a:rPr lang="en-GB" dirty="0" smtClean="0"/>
              <a:t>also be </a:t>
            </a:r>
            <a:r>
              <a:rPr lang="en-GB" dirty="0"/>
              <a:t>part of a process of engagement and consultation with all the key stakeholders from the initial TDA steps through to the subsequent development of alternative solutions during the formulation of the </a:t>
            </a:r>
            <a:r>
              <a:rPr lang="en-GB" dirty="0" smtClean="0"/>
              <a:t>SAP</a:t>
            </a:r>
            <a:endParaRPr lang="en-GB" dirty="0"/>
          </a:p>
          <a:p>
            <a:endParaRPr lang="en-US" dirty="0"/>
          </a:p>
        </p:txBody>
      </p:sp>
    </p:spTree>
    <p:extLst>
      <p:ext uri="{BB962C8B-B14F-4D97-AF65-F5344CB8AC3E}">
        <p14:creationId xmlns:p14="http://schemas.microsoft.com/office/powerpoint/2010/main" val="240851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 The Strategic Component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8658797"/>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alphaModFix/>
            <a:extLst>
              <a:ext uri="{BEBA8EAE-BF5A-486C-A8C5-ECC9F3942E4B}">
                <a14:imgProps xmlns:a14="http://schemas.microsoft.com/office/drawing/2010/main">
                  <a14:imgLayer r:embed="rId8">
                    <a14:imgEffect>
                      <a14:sharpenSoften amount="85000"/>
                    </a14:imgEffect>
                    <a14:imgEffect>
                      <a14:colorTemperature colorTemp="3239"/>
                    </a14:imgEffect>
                    <a14:imgEffect>
                      <a14:saturation sat="361000"/>
                    </a14:imgEffect>
                    <a14:imgEffect>
                      <a14:brightnessContrast bright="-2000"/>
                    </a14:imgEffect>
                  </a14:imgLayer>
                </a14:imgProps>
              </a:ext>
            </a:extLst>
          </a:blip>
          <a:stretch>
            <a:fillRect/>
          </a:stretch>
        </p:blipFill>
        <p:spPr>
          <a:xfrm>
            <a:off x="528383" y="2819400"/>
            <a:ext cx="1605218" cy="22987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4105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SAP has 3 key Steps</a:t>
            </a:r>
            <a:endParaRPr lang="en-US" dirty="0"/>
          </a:p>
        </p:txBody>
      </p:sp>
      <p:sp>
        <p:nvSpPr>
          <p:cNvPr id="32" name="Right Arrow 31"/>
          <p:cNvSpPr/>
          <p:nvPr/>
        </p:nvSpPr>
        <p:spPr>
          <a:xfrm>
            <a:off x="101600" y="1473200"/>
            <a:ext cx="9042400" cy="5283200"/>
          </a:xfrm>
          <a:prstGeom prst="rightArrow">
            <a:avLst/>
          </a:prstGeom>
          <a:solidFill>
            <a:schemeClr val="bg1">
              <a:lumMod val="65000"/>
            </a:schemeClr>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33" name="Group 32"/>
          <p:cNvGrpSpPr/>
          <p:nvPr/>
        </p:nvGrpSpPr>
        <p:grpSpPr>
          <a:xfrm>
            <a:off x="260350" y="3058160"/>
            <a:ext cx="2670810" cy="2113280"/>
            <a:chOff x="0" y="1584960"/>
            <a:chExt cx="2670810" cy="2113280"/>
          </a:xfrm>
        </p:grpSpPr>
        <p:sp>
          <p:nvSpPr>
            <p:cNvPr id="40" name="Rounded Rectangle 39"/>
            <p:cNvSpPr/>
            <p:nvPr/>
          </p:nvSpPr>
          <p:spPr>
            <a:xfrm>
              <a:off x="0" y="1584960"/>
              <a:ext cx="2670810" cy="2113280"/>
            </a:xfrm>
            <a:prstGeom prst="roundRect">
              <a:avLst/>
            </a:prstGeom>
            <a:solidFill>
              <a:srgbClr val="66CC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1" name="Rounded Rectangle 5"/>
            <p:cNvSpPr/>
            <p:nvPr/>
          </p:nvSpPr>
          <p:spPr>
            <a:xfrm>
              <a:off x="103162" y="1688122"/>
              <a:ext cx="246448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000090"/>
                  </a:solidFill>
                  <a:latin typeface="Calibri"/>
                  <a:cs typeface="Calibri"/>
                </a:rPr>
                <a:t>Strategic Thinking:</a:t>
              </a:r>
            </a:p>
            <a:p>
              <a:pPr lvl="0" algn="ctr" defTabSz="800100">
                <a:lnSpc>
                  <a:spcPct val="90000"/>
                </a:lnSpc>
                <a:spcBef>
                  <a:spcPct val="0"/>
                </a:spcBef>
                <a:spcAft>
                  <a:spcPct val="35000"/>
                </a:spcAft>
              </a:pPr>
              <a:r>
                <a:rPr lang="en-GB" sz="1600" kern="1200" dirty="0" smtClean="0">
                  <a:solidFill>
                    <a:srgbClr val="000090"/>
                  </a:solidFill>
                  <a:latin typeface="Calibri"/>
                  <a:cs typeface="Calibri"/>
                </a:rPr>
                <a:t>The collaborative development of the key components of the SAP - Vision, Goals Opportunities for Innovation; Options and Alternatives</a:t>
              </a:r>
              <a:endParaRPr lang="en-US" sz="1600" kern="1200" dirty="0">
                <a:solidFill>
                  <a:srgbClr val="000090"/>
                </a:solidFill>
                <a:latin typeface="Calibri"/>
                <a:cs typeface="Calibri"/>
              </a:endParaRPr>
            </a:p>
          </p:txBody>
        </p:sp>
      </p:grpSp>
      <p:grpSp>
        <p:nvGrpSpPr>
          <p:cNvPr id="34" name="Group 33"/>
          <p:cNvGrpSpPr/>
          <p:nvPr/>
        </p:nvGrpSpPr>
        <p:grpSpPr>
          <a:xfrm>
            <a:off x="3058794" y="3058160"/>
            <a:ext cx="2670810" cy="2113280"/>
            <a:chOff x="3115944" y="1584960"/>
            <a:chExt cx="2670810" cy="2113280"/>
          </a:xfrm>
        </p:grpSpPr>
        <p:sp>
          <p:nvSpPr>
            <p:cNvPr id="38" name="Rounded Rectangle 37"/>
            <p:cNvSpPr/>
            <p:nvPr/>
          </p:nvSpPr>
          <p:spPr>
            <a:xfrm>
              <a:off x="3115944" y="1584960"/>
              <a:ext cx="2670810" cy="2113280"/>
            </a:xfrm>
            <a:prstGeom prst="roundRect">
              <a:avLst/>
            </a:prstGeom>
            <a:solidFill>
              <a:srgbClr val="073F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9" name="Rounded Rectangle 7"/>
            <p:cNvSpPr/>
            <p:nvPr/>
          </p:nvSpPr>
          <p:spPr>
            <a:xfrm>
              <a:off x="3219106" y="1688122"/>
              <a:ext cx="246448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libri"/>
                  <a:cs typeface="Calibri"/>
                </a:rPr>
                <a:t>Strategic Planning:</a:t>
              </a:r>
            </a:p>
            <a:p>
              <a:pPr lvl="0" algn="ctr" defTabSz="800100">
                <a:lnSpc>
                  <a:spcPct val="90000"/>
                </a:lnSpc>
                <a:spcBef>
                  <a:spcPct val="0"/>
                </a:spcBef>
                <a:spcAft>
                  <a:spcPct val="35000"/>
                </a:spcAft>
              </a:pPr>
              <a:r>
                <a:rPr lang="en-GB" sz="1600" kern="1200" dirty="0" smtClean="0">
                  <a:latin typeface="Calibri"/>
                  <a:cs typeface="Calibri"/>
                </a:rPr>
                <a:t> National and regional consultation processes; setting strategies for implementation; action planning; developing the draft action plan</a:t>
              </a:r>
              <a:endParaRPr lang="en-US" sz="1600" kern="1200" dirty="0">
                <a:latin typeface="Calibri"/>
                <a:cs typeface="Calibri"/>
              </a:endParaRPr>
            </a:p>
          </p:txBody>
        </p:sp>
      </p:grpSp>
      <p:grpSp>
        <p:nvGrpSpPr>
          <p:cNvPr id="35" name="Group 34"/>
          <p:cNvGrpSpPr/>
          <p:nvPr/>
        </p:nvGrpSpPr>
        <p:grpSpPr>
          <a:xfrm>
            <a:off x="5844540" y="3058160"/>
            <a:ext cx="2670810" cy="2113280"/>
            <a:chOff x="6231890" y="1584960"/>
            <a:chExt cx="2670810" cy="2113280"/>
          </a:xfrm>
        </p:grpSpPr>
        <p:sp>
          <p:nvSpPr>
            <p:cNvPr id="36" name="Rounded Rectangle 35"/>
            <p:cNvSpPr/>
            <p:nvPr/>
          </p:nvSpPr>
          <p:spPr>
            <a:xfrm>
              <a:off x="6231890" y="1584960"/>
              <a:ext cx="2670810" cy="2113280"/>
            </a:xfrm>
            <a:prstGeom prst="roundRect">
              <a:avLst/>
            </a:prstGeom>
            <a:solidFill>
              <a:srgbClr val="0033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7" name="Rounded Rectangle 9"/>
            <p:cNvSpPr/>
            <p:nvPr/>
          </p:nvSpPr>
          <p:spPr>
            <a:xfrm>
              <a:off x="6335052" y="1688122"/>
              <a:ext cx="246448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libri"/>
                  <a:cs typeface="Calibri"/>
                </a:rPr>
                <a:t>Implementation:</a:t>
              </a:r>
            </a:p>
            <a:p>
              <a:pPr lvl="0" algn="ctr" defTabSz="800100">
                <a:lnSpc>
                  <a:spcPct val="90000"/>
                </a:lnSpc>
                <a:spcBef>
                  <a:spcPct val="0"/>
                </a:spcBef>
                <a:spcAft>
                  <a:spcPct val="35000"/>
                </a:spcAft>
              </a:pPr>
              <a:r>
                <a:rPr lang="en-GB" sz="1600" kern="1200" dirty="0" smtClean="0">
                  <a:latin typeface="Calibri"/>
                  <a:cs typeface="Calibri"/>
                </a:rPr>
                <a:t> Endorsing the SAP; key implementation steps</a:t>
              </a:r>
              <a:endParaRPr lang="en-US" sz="1600" kern="1200" dirty="0">
                <a:latin typeface="Calibri"/>
                <a:cs typeface="Calibri"/>
              </a:endParaRPr>
            </a:p>
          </p:txBody>
        </p:sp>
      </p:grpSp>
    </p:spTree>
    <p:extLst>
      <p:ext uri="{BB962C8B-B14F-4D97-AF65-F5344CB8AC3E}">
        <p14:creationId xmlns:p14="http://schemas.microsoft.com/office/powerpoint/2010/main" val="2450160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SAP – Key Elements</a:t>
            </a:r>
            <a:endParaRPr lang="en-US" sz="3600" dirty="0"/>
          </a:p>
        </p:txBody>
      </p:sp>
      <p:sp>
        <p:nvSpPr>
          <p:cNvPr id="3" name="Content Placeholder 2"/>
          <p:cNvSpPr>
            <a:spLocks noGrp="1"/>
          </p:cNvSpPr>
          <p:nvPr>
            <p:ph idx="1"/>
          </p:nvPr>
        </p:nvSpPr>
        <p:spPr>
          <a:xfrm>
            <a:off x="498475" y="1816100"/>
            <a:ext cx="7556500" cy="4762500"/>
          </a:xfrm>
        </p:spPr>
        <p:txBody>
          <a:bodyPr/>
          <a:lstStyle/>
          <a:p>
            <a:r>
              <a:rPr lang="en-GB" dirty="0" smtClean="0"/>
              <a:t>A </a:t>
            </a:r>
            <a:r>
              <a:rPr lang="en-GB" dirty="0"/>
              <a:t>well-defined </a:t>
            </a:r>
            <a:r>
              <a:rPr lang="en-GB" dirty="0" smtClean="0"/>
              <a:t>baseline enables </a:t>
            </a:r>
            <a:r>
              <a:rPr lang="en-GB" dirty="0"/>
              <a:t>a clear distinction between actions with purely national benefits and those addressing transboundary concerns with global benefits. </a:t>
            </a:r>
            <a:endParaRPr lang="en-GB" dirty="0" smtClean="0"/>
          </a:p>
          <a:p>
            <a:r>
              <a:rPr lang="en-GB" dirty="0" smtClean="0"/>
              <a:t>The </a:t>
            </a:r>
            <a:r>
              <a:rPr lang="en-GB" dirty="0"/>
              <a:t>development of institutional mechanisms at the regional and national levels for implementing the </a:t>
            </a:r>
            <a:r>
              <a:rPr lang="en-GB" dirty="0" smtClean="0"/>
              <a:t>SAP</a:t>
            </a:r>
          </a:p>
          <a:p>
            <a:r>
              <a:rPr lang="en-GB" dirty="0" smtClean="0"/>
              <a:t>Monitoring </a:t>
            </a:r>
            <a:r>
              <a:rPr lang="en-GB" dirty="0"/>
              <a:t>and evaluation procedures to measure effectiveness of the outcomes of the process.</a:t>
            </a:r>
          </a:p>
          <a:p>
            <a:endParaRPr lang="en-US" dirty="0"/>
          </a:p>
        </p:txBody>
      </p:sp>
    </p:spTree>
    <p:extLst>
      <p:ext uri="{BB962C8B-B14F-4D97-AF65-F5344CB8AC3E}">
        <p14:creationId xmlns:p14="http://schemas.microsoft.com/office/powerpoint/2010/main" val="852996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this Module you will learn about….</a:t>
            </a:r>
            <a:endParaRPr lang="en-US" sz="3600" dirty="0"/>
          </a:p>
        </p:txBody>
      </p:sp>
      <p:sp>
        <p:nvSpPr>
          <p:cNvPr id="3" name="Content Placeholder 2"/>
          <p:cNvSpPr>
            <a:spLocks noGrp="1"/>
          </p:cNvSpPr>
          <p:nvPr>
            <p:ph idx="1"/>
          </p:nvPr>
        </p:nvSpPr>
        <p:spPr/>
        <p:txBody>
          <a:bodyPr/>
          <a:lstStyle/>
          <a:p>
            <a:r>
              <a:rPr lang="en-US" dirty="0" smtClean="0"/>
              <a:t>The Global Environment Facility (GEF)</a:t>
            </a:r>
          </a:p>
          <a:p>
            <a:r>
              <a:rPr lang="en-US" dirty="0" smtClean="0"/>
              <a:t>International waters in the context of GEF</a:t>
            </a:r>
          </a:p>
          <a:p>
            <a:r>
              <a:rPr lang="en-US" dirty="0" smtClean="0"/>
              <a:t>Why are they so important?</a:t>
            </a:r>
          </a:p>
          <a:p>
            <a:r>
              <a:rPr lang="en-US" dirty="0" smtClean="0"/>
              <a:t>The TDA/SAP Process</a:t>
            </a:r>
          </a:p>
          <a:p>
            <a:r>
              <a:rPr lang="en-US" dirty="0" smtClean="0"/>
              <a:t>TDA/SAP Principles</a:t>
            </a:r>
          </a:p>
          <a:p>
            <a:endParaRPr lang="en-US" dirty="0" smtClean="0"/>
          </a:p>
          <a:p>
            <a:endParaRPr lang="en-US" dirty="0"/>
          </a:p>
        </p:txBody>
      </p:sp>
    </p:spTree>
    <p:extLst>
      <p:ext uri="{BB962C8B-B14F-4D97-AF65-F5344CB8AC3E}">
        <p14:creationId xmlns:p14="http://schemas.microsoft.com/office/powerpoint/2010/main" val="713554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TDA</a:t>
            </a:r>
            <a:r>
              <a:rPr lang="en-US" dirty="0" smtClean="0"/>
              <a:t>/SAP Principles</a:t>
            </a:r>
            <a:endParaRPr lang="en-US" dirty="0"/>
          </a:p>
        </p:txBody>
      </p:sp>
    </p:spTree>
    <p:extLst>
      <p:ext uri="{BB962C8B-B14F-4D97-AF65-F5344CB8AC3E}">
        <p14:creationId xmlns:p14="http://schemas.microsoft.com/office/powerpoint/2010/main" val="1926312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Over-Arching Principles </a:t>
            </a:r>
            <a:r>
              <a:rPr lang="en-GB" dirty="0"/>
              <a:t>of the TDA/SAP </a:t>
            </a:r>
            <a:r>
              <a:rPr lang="en-GB" dirty="0" smtClean="0"/>
              <a:t>Approach</a:t>
            </a:r>
            <a:endParaRPr lang="en-US" dirty="0"/>
          </a:p>
        </p:txBody>
      </p:sp>
      <p:grpSp>
        <p:nvGrpSpPr>
          <p:cNvPr id="4" name="Group 3"/>
          <p:cNvGrpSpPr/>
          <p:nvPr/>
        </p:nvGrpSpPr>
        <p:grpSpPr>
          <a:xfrm>
            <a:off x="3749393" y="1724187"/>
            <a:ext cx="1467413" cy="1467413"/>
            <a:chOff x="3520792" y="-206213"/>
            <a:chExt cx="1467413" cy="1467413"/>
          </a:xfrm>
          <a:scene3d>
            <a:camera prst="orthographicFront"/>
            <a:lightRig rig="threePt" dir="t">
              <a:rot lat="0" lon="0" rev="7500000"/>
            </a:lightRig>
          </a:scene3d>
        </p:grpSpPr>
        <p:sp>
          <p:nvSpPr>
            <p:cNvPr id="23" name="Oval 22"/>
            <p:cNvSpPr/>
            <p:nvPr/>
          </p:nvSpPr>
          <p:spPr>
            <a:xfrm>
              <a:off x="3520792" y="-206213"/>
              <a:ext cx="1467413" cy="1467413"/>
            </a:xfrm>
            <a:prstGeom prst="ellipse">
              <a:avLst/>
            </a:prstGeom>
            <a:solidFill>
              <a:srgbClr val="003399"/>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4" name="Oval 4"/>
            <p:cNvSpPr/>
            <p:nvPr/>
          </p:nvSpPr>
          <p:spPr>
            <a:xfrm>
              <a:off x="3735690" y="8685"/>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Adaptive Management</a:t>
              </a:r>
              <a:endParaRPr lang="en-US" sz="1400" b="1" kern="1200" dirty="0">
                <a:latin typeface="Calibri"/>
                <a:cs typeface="Calibri"/>
              </a:endParaRPr>
            </a:p>
          </p:txBody>
        </p:sp>
      </p:grpSp>
      <p:grpSp>
        <p:nvGrpSpPr>
          <p:cNvPr id="5" name="Group 4"/>
          <p:cNvGrpSpPr/>
          <p:nvPr/>
        </p:nvGrpSpPr>
        <p:grpSpPr>
          <a:xfrm>
            <a:off x="5174979" y="2410712"/>
            <a:ext cx="1467413" cy="1467413"/>
            <a:chOff x="4946378" y="480312"/>
            <a:chExt cx="1467413" cy="1467413"/>
          </a:xfrm>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solidFill>
              <a:srgbClr val="66CC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The Ecosystem Approach</a:t>
              </a:r>
              <a:endParaRPr lang="en-US" sz="1400" b="1" kern="1200" dirty="0">
                <a:solidFill>
                  <a:srgbClr val="000090"/>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solidFill>
              <a:srgbClr val="00009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Sustainable Development</a:t>
              </a:r>
              <a:endParaRPr lang="en-US" sz="1400" b="1" kern="1200" dirty="0">
                <a:latin typeface="Calibri"/>
                <a:cs typeface="Calibri"/>
              </a:endParaRPr>
            </a:p>
          </p:txBody>
        </p:sp>
      </p:grpSp>
      <p:grpSp>
        <p:nvGrpSpPr>
          <p:cNvPr id="7" name="Group 6"/>
          <p:cNvGrpSpPr/>
          <p:nvPr/>
        </p:nvGrpSpPr>
        <p:grpSpPr>
          <a:xfrm>
            <a:off x="4540534" y="5190400"/>
            <a:ext cx="1467413" cy="1467413"/>
            <a:chOff x="4311933" y="3260000"/>
            <a:chExt cx="1467413" cy="1467413"/>
          </a:xfrm>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solidFill>
              <a:srgbClr val="0000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Poverty Reduction</a:t>
              </a:r>
              <a:endParaRPr lang="en-US" sz="1400" b="1" kern="1200" dirty="0">
                <a:latin typeface="Calibri"/>
                <a:cs typeface="Calibri"/>
              </a:endParaRPr>
            </a:p>
          </p:txBody>
        </p:sp>
      </p:grpSp>
      <p:grpSp>
        <p:nvGrpSpPr>
          <p:cNvPr id="8" name="Group 7"/>
          <p:cNvGrpSpPr/>
          <p:nvPr/>
        </p:nvGrpSpPr>
        <p:grpSpPr>
          <a:xfrm>
            <a:off x="2958253" y="5190400"/>
            <a:ext cx="1467413" cy="1467413"/>
            <a:chOff x="2729652" y="3260000"/>
            <a:chExt cx="1467413" cy="1467413"/>
          </a:xfrm>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14C5D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Gender Main-streaming</a:t>
              </a:r>
              <a:endParaRPr lang="en-US" sz="1400" b="1" kern="1200" dirty="0">
                <a:solidFill>
                  <a:srgbClr val="00009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solidFill>
              <a:srgbClr val="3366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Climate Variability and Change</a:t>
              </a:r>
              <a:endParaRPr lang="en-US" sz="1400" b="1" kern="1200" dirty="0">
                <a:solidFill>
                  <a:srgbClr val="00009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solidFill>
              <a:srgbClr val="073F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Stakeholder consultation and participation</a:t>
              </a:r>
              <a:endParaRPr lang="en-US" sz="1400" b="1" kern="1200" dirty="0">
                <a:latin typeface="Calibri"/>
                <a:cs typeface="Calibri"/>
              </a:endParaRPr>
            </a:p>
          </p:txBody>
        </p:sp>
      </p:grpSp>
    </p:spTree>
    <p:extLst>
      <p:ext uri="{BB962C8B-B14F-4D97-AF65-F5344CB8AC3E}">
        <p14:creationId xmlns:p14="http://schemas.microsoft.com/office/powerpoint/2010/main" val="3736296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5"/>
                                        </p:tgtEl>
                                        <p:attrNameLst>
                                          <p:attrName>style.opacity</p:attrName>
                                        </p:attrNameLst>
                                      </p:cBhvr>
                                      <p:to>
                                        <p:strVal val="0.5"/>
                                      </p:to>
                                    </p:set>
                                    <p:animEffect filter="image" prLst="opacity: 0.5">
                                      <p:cBhvr rctx="IE">
                                        <p:cTn id="35" dur="indefinite"/>
                                        <p:tgtEl>
                                          <p:spTgt spid="5"/>
                                        </p:tgtEl>
                                      </p:cBhvr>
                                    </p:animEffect>
                                  </p:childTnLst>
                                </p:cTn>
                              </p:par>
                              <p:par>
                                <p:cTn id="36" presetID="9" presetClass="emph" presetSubtype="0" nodeType="withEffect">
                                  <p:stCondLst>
                                    <p:cond delay="0"/>
                                  </p:stCondLst>
                                  <p:childTnLst>
                                    <p:set>
                                      <p:cBhvr rctx="PPT">
                                        <p:cTn id="37" dur="indefinite"/>
                                        <p:tgtEl>
                                          <p:spTgt spid="6"/>
                                        </p:tgtEl>
                                        <p:attrNameLst>
                                          <p:attrName>style.opacity</p:attrName>
                                        </p:attrNameLst>
                                      </p:cBhvr>
                                      <p:to>
                                        <p:strVal val="0.5"/>
                                      </p:to>
                                    </p:set>
                                    <p:animEffect filter="image" prLst="opacity: 0.5">
                                      <p:cBhvr rctx="IE">
                                        <p:cTn id="38" dur="indefinite"/>
                                        <p:tgtEl>
                                          <p:spTgt spid="6"/>
                                        </p:tgtEl>
                                      </p:cBhvr>
                                    </p:animEffect>
                                  </p:childTnLst>
                                </p:cTn>
                              </p:par>
                              <p:par>
                                <p:cTn id="39" presetID="9" presetClass="emph" presetSubtype="0" nodeType="withEffect">
                                  <p:stCondLst>
                                    <p:cond delay="0"/>
                                  </p:stCondLst>
                                  <p:childTnLst>
                                    <p:set>
                                      <p:cBhvr rctx="PPT">
                                        <p:cTn id="40" dur="indefinite"/>
                                        <p:tgtEl>
                                          <p:spTgt spid="7"/>
                                        </p:tgtEl>
                                        <p:attrNameLst>
                                          <p:attrName>style.opacity</p:attrName>
                                        </p:attrNameLst>
                                      </p:cBhvr>
                                      <p:to>
                                        <p:strVal val="0.5"/>
                                      </p:to>
                                    </p:set>
                                    <p:animEffect filter="image" prLst="opacity: 0.5">
                                      <p:cBhvr rctx="IE">
                                        <p:cTn id="41" dur="indefinite"/>
                                        <p:tgtEl>
                                          <p:spTgt spid="7"/>
                                        </p:tgtEl>
                                      </p:cBhvr>
                                    </p:animEffect>
                                  </p:childTnLst>
                                </p:cTn>
                              </p:par>
                              <p:par>
                                <p:cTn id="42" presetID="9" presetClass="emph" presetSubtype="0" nodeType="withEffect">
                                  <p:stCondLst>
                                    <p:cond delay="0"/>
                                  </p:stCondLst>
                                  <p:childTnLst>
                                    <p:set>
                                      <p:cBhvr rctx="PPT">
                                        <p:cTn id="43" dur="indefinite"/>
                                        <p:tgtEl>
                                          <p:spTgt spid="8"/>
                                        </p:tgtEl>
                                        <p:attrNameLst>
                                          <p:attrName>style.opacity</p:attrName>
                                        </p:attrNameLst>
                                      </p:cBhvr>
                                      <p:to>
                                        <p:strVal val="0.5"/>
                                      </p:to>
                                    </p:set>
                                    <p:animEffect filter="image" prLst="opacity: 0.5">
                                      <p:cBhvr rctx="IE">
                                        <p:cTn id="44" dur="indefinite"/>
                                        <p:tgtEl>
                                          <p:spTgt spid="8"/>
                                        </p:tgtEl>
                                      </p:cBhvr>
                                    </p:animEffect>
                                  </p:childTnLst>
                                </p:cTn>
                              </p:par>
                              <p:par>
                                <p:cTn id="45" presetID="9" presetClass="emph" presetSubtype="0" nodeType="withEffect">
                                  <p:stCondLst>
                                    <p:cond delay="0"/>
                                  </p:stCondLst>
                                  <p:childTnLst>
                                    <p:set>
                                      <p:cBhvr rctx="PPT">
                                        <p:cTn id="46" dur="indefinite"/>
                                        <p:tgtEl>
                                          <p:spTgt spid="9"/>
                                        </p:tgtEl>
                                        <p:attrNameLst>
                                          <p:attrName>style.opacity</p:attrName>
                                        </p:attrNameLst>
                                      </p:cBhvr>
                                      <p:to>
                                        <p:strVal val="0.5"/>
                                      </p:to>
                                    </p:set>
                                    <p:animEffect filter="image" prLst="opacity: 0.5">
                                      <p:cBhvr rctx="IE">
                                        <p:cTn id="47" dur="indefinite"/>
                                        <p:tgtEl>
                                          <p:spTgt spid="9"/>
                                        </p:tgtEl>
                                      </p:cBhvr>
                                    </p:animEffect>
                                  </p:childTnLst>
                                </p:cTn>
                              </p:par>
                              <p:par>
                                <p:cTn id="48" presetID="9" presetClass="emph" presetSubtype="0" nodeType="withEffect">
                                  <p:stCondLst>
                                    <p:cond delay="0"/>
                                  </p:stCondLst>
                                  <p:childTnLst>
                                    <p:set>
                                      <p:cBhvr rctx="PPT">
                                        <p:cTn id="49" dur="indefinite"/>
                                        <p:tgtEl>
                                          <p:spTgt spid="10"/>
                                        </p:tgtEl>
                                        <p:attrNameLst>
                                          <p:attrName>style.opacity</p:attrName>
                                        </p:attrNameLst>
                                      </p:cBhvr>
                                      <p:to>
                                        <p:strVal val="0.5"/>
                                      </p:to>
                                    </p:set>
                                    <p:animEffect filter="image" prLst="opacity: 0.5">
                                      <p:cBhvr rctx="IE">
                                        <p:cTn id="50"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Management…..</a:t>
            </a:r>
            <a:endParaRPr lang="en-US" dirty="0"/>
          </a:p>
        </p:txBody>
      </p:sp>
      <p:sp>
        <p:nvSpPr>
          <p:cNvPr id="3" name="Content Placeholder 2"/>
          <p:cNvSpPr>
            <a:spLocks noGrp="1"/>
          </p:cNvSpPr>
          <p:nvPr>
            <p:ph idx="1"/>
          </p:nvPr>
        </p:nvSpPr>
        <p:spPr>
          <a:xfrm>
            <a:off x="688975" y="2641601"/>
            <a:ext cx="7556500" cy="2552700"/>
          </a:xfrm>
        </p:spPr>
        <p:txBody>
          <a:bodyPr/>
          <a:lstStyle/>
          <a:p>
            <a:pPr marL="0" indent="0" algn="ctr">
              <a:buNone/>
            </a:pPr>
            <a:r>
              <a:rPr lang="en-US" dirty="0" smtClean="0"/>
              <a:t>…..</a:t>
            </a:r>
            <a:r>
              <a:rPr lang="en-GB" dirty="0" smtClean="0"/>
              <a:t>can </a:t>
            </a:r>
            <a:r>
              <a:rPr lang="en-GB" dirty="0"/>
              <a:t>be defined as a systematic, rigorous approach for deliberately learning from management actions with the intent to improve subsequent management policy or practice. </a:t>
            </a:r>
            <a:endParaRPr lang="en-US" dirty="0" smtClean="0"/>
          </a:p>
          <a:p>
            <a:endParaRPr lang="en-US" dirty="0"/>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1947109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Management</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495" b="495"/>
          <a:stretch>
            <a:fillRect/>
          </a:stretch>
        </p:blipFill>
        <p:spPr bwMode="auto">
          <a:xfrm>
            <a:off x="168274" y="1816100"/>
            <a:ext cx="8328025" cy="4754563"/>
          </a:xfrm>
          <a:prstGeom prst="rect">
            <a:avLst/>
          </a:prstGeom>
          <a:noFill/>
          <a:ln>
            <a:noFill/>
          </a:ln>
        </p:spPr>
      </p:pic>
    </p:spTree>
    <p:extLst>
      <p:ext uri="{BB962C8B-B14F-4D97-AF65-F5344CB8AC3E}">
        <p14:creationId xmlns:p14="http://schemas.microsoft.com/office/powerpoint/2010/main" val="1039426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4" name="Group 3"/>
          <p:cNvGrpSpPr/>
          <p:nvPr/>
        </p:nvGrpSpPr>
        <p:grpSpPr>
          <a:xfrm>
            <a:off x="3749393" y="1724187"/>
            <a:ext cx="1467413" cy="1467413"/>
            <a:chOff x="3520792" y="-206213"/>
            <a:chExt cx="1467413" cy="1467413"/>
          </a:xfrm>
          <a:scene3d>
            <a:camera prst="orthographicFront"/>
            <a:lightRig rig="threePt" dir="t">
              <a:rot lat="0" lon="0" rev="7500000"/>
            </a:lightRig>
          </a:scene3d>
        </p:grpSpPr>
        <p:sp>
          <p:nvSpPr>
            <p:cNvPr id="23" name="Oval 22"/>
            <p:cNvSpPr/>
            <p:nvPr/>
          </p:nvSpPr>
          <p:spPr>
            <a:xfrm>
              <a:off x="3520792" y="-206213"/>
              <a:ext cx="1467413" cy="1467413"/>
            </a:xfrm>
            <a:prstGeom prst="ellipse">
              <a:avLst/>
            </a:prstGeom>
            <a:solidFill>
              <a:srgbClr val="003399"/>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4" name="Oval 4"/>
            <p:cNvSpPr/>
            <p:nvPr/>
          </p:nvSpPr>
          <p:spPr>
            <a:xfrm>
              <a:off x="3735690" y="8685"/>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Adaptive Management</a:t>
              </a:r>
              <a:endParaRPr lang="en-US" sz="1400" b="1" kern="1200" dirty="0">
                <a:latin typeface="Calibri"/>
                <a:cs typeface="Calibri"/>
              </a:endParaRPr>
            </a:p>
          </p:txBody>
        </p:sp>
      </p:grpSp>
      <p:grpSp>
        <p:nvGrpSpPr>
          <p:cNvPr id="5" name="Group 4"/>
          <p:cNvGrpSpPr/>
          <p:nvPr/>
        </p:nvGrpSpPr>
        <p:grpSpPr>
          <a:xfrm>
            <a:off x="5174979" y="2410712"/>
            <a:ext cx="1467413" cy="1467413"/>
            <a:chOff x="4946378" y="480312"/>
            <a:chExt cx="1467413" cy="1467413"/>
          </a:xfrm>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solidFill>
              <a:srgbClr val="66CC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The Ecosystem Approach</a:t>
              </a:r>
              <a:endParaRPr lang="en-US" sz="1400" b="1" kern="1200" dirty="0">
                <a:solidFill>
                  <a:srgbClr val="000090"/>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solidFill>
              <a:srgbClr val="00009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Sustainable Development</a:t>
              </a:r>
              <a:endParaRPr lang="en-US" sz="1400" b="1" kern="1200" dirty="0">
                <a:latin typeface="Calibri"/>
                <a:cs typeface="Calibri"/>
              </a:endParaRPr>
            </a:p>
          </p:txBody>
        </p:sp>
      </p:grpSp>
      <p:grpSp>
        <p:nvGrpSpPr>
          <p:cNvPr id="7" name="Group 6"/>
          <p:cNvGrpSpPr/>
          <p:nvPr/>
        </p:nvGrpSpPr>
        <p:grpSpPr>
          <a:xfrm>
            <a:off x="4540534" y="5190400"/>
            <a:ext cx="1467413" cy="1467413"/>
            <a:chOff x="4311933" y="3260000"/>
            <a:chExt cx="1467413" cy="1467413"/>
          </a:xfrm>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solidFill>
              <a:srgbClr val="0000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Calibri"/>
                  <a:cs typeface="Calibri"/>
                </a:rPr>
                <a:t>Poverty Reduction</a:t>
              </a:r>
              <a:endParaRPr lang="en-US" sz="1400" kern="1200" dirty="0">
                <a:latin typeface="Calibri"/>
                <a:cs typeface="Calibri"/>
              </a:endParaRPr>
            </a:p>
          </p:txBody>
        </p:sp>
      </p:grpSp>
      <p:grpSp>
        <p:nvGrpSpPr>
          <p:cNvPr id="8" name="Group 7"/>
          <p:cNvGrpSpPr/>
          <p:nvPr/>
        </p:nvGrpSpPr>
        <p:grpSpPr>
          <a:xfrm>
            <a:off x="2958253" y="5190400"/>
            <a:ext cx="1467413" cy="1467413"/>
            <a:chOff x="2729652" y="3260000"/>
            <a:chExt cx="1467413" cy="1467413"/>
          </a:xfrm>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14C5D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Gender Main-streaming</a:t>
              </a:r>
              <a:endParaRPr lang="en-US" sz="1400" b="1" kern="1200" dirty="0">
                <a:solidFill>
                  <a:srgbClr val="00009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solidFill>
              <a:srgbClr val="3366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Climate Variability and Change</a:t>
              </a:r>
              <a:endParaRPr lang="en-US" sz="1400" b="1" kern="1200" dirty="0">
                <a:solidFill>
                  <a:srgbClr val="00009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solidFill>
              <a:srgbClr val="073F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Stakeholder consultation and participation</a:t>
              </a:r>
              <a:endParaRPr lang="en-US" sz="1400" b="1" kern="1200" dirty="0">
                <a:latin typeface="Calibri"/>
                <a:cs typeface="Calibri"/>
              </a:endParaRPr>
            </a:p>
          </p:txBody>
        </p:sp>
      </p:grpSp>
    </p:spTree>
    <p:extLst>
      <p:ext uri="{BB962C8B-B14F-4D97-AF65-F5344CB8AC3E}">
        <p14:creationId xmlns:p14="http://schemas.microsoft.com/office/powerpoint/2010/main" val="2999683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5"/>
                                      </p:to>
                                    </p:set>
                                    <p:animEffect filter="image" prLst="opacity: 0.5">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6"/>
                                        </p:tgtEl>
                                        <p:attrNameLst>
                                          <p:attrName>style.opacity</p:attrName>
                                        </p:attrNameLst>
                                      </p:cBhvr>
                                      <p:to>
                                        <p:strVal val="0.5"/>
                                      </p:to>
                                    </p:set>
                                    <p:animEffect filter="image" prLst="opacity: 0.5">
                                      <p:cBhvr rctx="IE">
                                        <p:cTn id="22"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Ecosystem Approach….</a:t>
            </a:r>
            <a:endParaRPr lang="en-US" dirty="0"/>
          </a:p>
        </p:txBody>
      </p:sp>
      <p:sp>
        <p:nvSpPr>
          <p:cNvPr id="3" name="Content Placeholder 2"/>
          <p:cNvSpPr>
            <a:spLocks noGrp="1"/>
          </p:cNvSpPr>
          <p:nvPr>
            <p:ph idx="1"/>
          </p:nvPr>
        </p:nvSpPr>
        <p:spPr>
          <a:xfrm>
            <a:off x="498475" y="1981201"/>
            <a:ext cx="7556500" cy="3479800"/>
          </a:xfrm>
        </p:spPr>
        <p:txBody>
          <a:bodyPr/>
          <a:lstStyle/>
          <a:p>
            <a:pPr marL="0" indent="0" algn="ctr">
              <a:buNone/>
            </a:pPr>
            <a:r>
              <a:rPr lang="en-US" dirty="0" smtClean="0"/>
              <a:t>…..is </a:t>
            </a:r>
            <a:r>
              <a:rPr lang="en-US" dirty="0"/>
              <a:t>a strategy for the integrated management of land, water and living resources that promotes conservation and sustainable use in an equitable way, and which recognises that people with their cultural and varied social needs, are an integral part of ecosystems. </a:t>
            </a:r>
            <a:endParaRPr lang="en-GB" dirty="0"/>
          </a:p>
          <a:p>
            <a:endParaRPr lang="en-US" dirty="0"/>
          </a:p>
        </p:txBody>
      </p:sp>
    </p:spTree>
    <p:extLst>
      <p:ext uri="{BB962C8B-B14F-4D97-AF65-F5344CB8AC3E}">
        <p14:creationId xmlns:p14="http://schemas.microsoft.com/office/powerpoint/2010/main" val="2928226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IUCN Implementation Steps </a:t>
            </a:r>
            <a:endParaRPr lang="en-US" dirty="0"/>
          </a:p>
        </p:txBody>
      </p:sp>
      <p:sp>
        <p:nvSpPr>
          <p:cNvPr id="35" name="Oval 4"/>
          <p:cNvSpPr/>
          <p:nvPr/>
        </p:nvSpPr>
        <p:spPr>
          <a:xfrm>
            <a:off x="87320" y="1629179"/>
            <a:ext cx="4558161" cy="821921"/>
          </a:xfrm>
          <a:prstGeom prst="rect">
            <a:avLst/>
          </a:prstGeom>
          <a:solidFill>
            <a:schemeClr val="accent3"/>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kern="1200" dirty="0" smtClean="0">
                <a:solidFill>
                  <a:srgbClr val="000000"/>
                </a:solidFill>
                <a:effectLst/>
                <a:latin typeface="Calibri"/>
                <a:cs typeface="Calibri"/>
              </a:rPr>
              <a:t>Identifying main stakeholders defining the ecosystem area, and developing the relationship between them</a:t>
            </a:r>
          </a:p>
        </p:txBody>
      </p:sp>
      <p:sp>
        <p:nvSpPr>
          <p:cNvPr id="31" name="Oval 8"/>
          <p:cNvSpPr/>
          <p:nvPr/>
        </p:nvSpPr>
        <p:spPr>
          <a:xfrm>
            <a:off x="1006652" y="2545732"/>
            <a:ext cx="4558160" cy="828000"/>
          </a:xfrm>
          <a:prstGeom prst="rect">
            <a:avLst/>
          </a:prstGeom>
          <a:solidFill>
            <a:schemeClr val="accent3"/>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kern="1200" dirty="0" smtClean="0">
                <a:solidFill>
                  <a:srgbClr val="000000"/>
                </a:solidFill>
                <a:latin typeface="Calibri"/>
                <a:cs typeface="Calibri"/>
              </a:rPr>
              <a:t>Characterizing the structure and function of the ecosystem, and setting in place mechanisms to manage and monitor it</a:t>
            </a:r>
            <a:endParaRPr lang="en-US" kern="1200" dirty="0">
              <a:solidFill>
                <a:srgbClr val="000000"/>
              </a:solidFill>
              <a:latin typeface="Calibri"/>
              <a:cs typeface="Calibri"/>
            </a:endParaRPr>
          </a:p>
        </p:txBody>
      </p:sp>
      <p:sp>
        <p:nvSpPr>
          <p:cNvPr id="27" name="Oval 12"/>
          <p:cNvSpPr/>
          <p:nvPr/>
        </p:nvSpPr>
        <p:spPr>
          <a:xfrm>
            <a:off x="2416718" y="3491807"/>
            <a:ext cx="4558161" cy="828000"/>
          </a:xfrm>
          <a:prstGeom prst="rect">
            <a:avLst/>
          </a:prstGeom>
          <a:solidFill>
            <a:schemeClr val="accent3"/>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kern="1200" dirty="0" smtClean="0">
                <a:solidFill>
                  <a:srgbClr val="000000"/>
                </a:solidFill>
                <a:latin typeface="Calibri"/>
                <a:cs typeface="Calibri"/>
              </a:rPr>
              <a:t>Identifying the important economic issues that affect the ecosystem and its inhabitants</a:t>
            </a:r>
            <a:endParaRPr lang="en-US" kern="1200" dirty="0">
              <a:solidFill>
                <a:srgbClr val="000000"/>
              </a:solidFill>
              <a:latin typeface="Calibri"/>
              <a:cs typeface="Calibri"/>
            </a:endParaRPr>
          </a:p>
        </p:txBody>
      </p:sp>
      <p:sp>
        <p:nvSpPr>
          <p:cNvPr id="23" name="Oval 16"/>
          <p:cNvSpPr/>
          <p:nvPr/>
        </p:nvSpPr>
        <p:spPr>
          <a:xfrm>
            <a:off x="3777724" y="4431607"/>
            <a:ext cx="4558161" cy="828000"/>
          </a:xfrm>
          <a:prstGeom prst="rect">
            <a:avLst/>
          </a:prstGeom>
          <a:solidFill>
            <a:schemeClr val="accent3"/>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kern="1200" dirty="0" smtClean="0">
                <a:solidFill>
                  <a:srgbClr val="000000"/>
                </a:solidFill>
                <a:latin typeface="Calibri"/>
                <a:cs typeface="Calibri"/>
              </a:rPr>
              <a:t>Determining the likely impact of the ecosystem on adjacent ecosystems</a:t>
            </a:r>
            <a:endParaRPr lang="en-US" kern="1200" dirty="0">
              <a:solidFill>
                <a:srgbClr val="000000"/>
              </a:solidFill>
              <a:latin typeface="Calibri"/>
              <a:cs typeface="Calibri"/>
            </a:endParaRPr>
          </a:p>
        </p:txBody>
      </p:sp>
      <p:sp>
        <p:nvSpPr>
          <p:cNvPr id="19" name="Oval 20"/>
          <p:cNvSpPr/>
          <p:nvPr/>
        </p:nvSpPr>
        <p:spPr>
          <a:xfrm>
            <a:off x="4522339" y="5352432"/>
            <a:ext cx="4558161" cy="828000"/>
          </a:xfrm>
          <a:prstGeom prst="rect">
            <a:avLst/>
          </a:prstGeom>
          <a:solidFill>
            <a:schemeClr val="accent3"/>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kern="1200" dirty="0" smtClean="0">
                <a:solidFill>
                  <a:srgbClr val="000000"/>
                </a:solidFill>
                <a:latin typeface="Calibri"/>
                <a:cs typeface="Calibri"/>
              </a:rPr>
              <a:t>Deciding on long-term goals, and flexible ways of reaching them</a:t>
            </a:r>
            <a:endParaRPr lang="en-GB" kern="1200" dirty="0">
              <a:solidFill>
                <a:srgbClr val="000000"/>
              </a:solidFill>
              <a:latin typeface="Calibri"/>
              <a:cs typeface="Calibri"/>
            </a:endParaRPr>
          </a:p>
        </p:txBody>
      </p:sp>
    </p:spTree>
    <p:extLst>
      <p:ext uri="{BB962C8B-B14F-4D97-AF65-F5344CB8AC3E}">
        <p14:creationId xmlns:p14="http://schemas.microsoft.com/office/powerpoint/2010/main" val="531361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1" grpId="0" animBg="1"/>
      <p:bldP spid="27" grpId="0" animBg="1"/>
      <p:bldP spid="23"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4" name="Group 3"/>
          <p:cNvGrpSpPr/>
          <p:nvPr/>
        </p:nvGrpSpPr>
        <p:grpSpPr>
          <a:xfrm>
            <a:off x="3749393" y="1724187"/>
            <a:ext cx="1467413" cy="1467413"/>
            <a:chOff x="3520792" y="-206213"/>
            <a:chExt cx="1467413" cy="1467413"/>
          </a:xfrm>
          <a:scene3d>
            <a:camera prst="orthographicFront"/>
            <a:lightRig rig="threePt" dir="t">
              <a:rot lat="0" lon="0" rev="7500000"/>
            </a:lightRig>
          </a:scene3d>
        </p:grpSpPr>
        <p:sp>
          <p:nvSpPr>
            <p:cNvPr id="23" name="Oval 22"/>
            <p:cNvSpPr/>
            <p:nvPr/>
          </p:nvSpPr>
          <p:spPr>
            <a:xfrm>
              <a:off x="3520792" y="-206213"/>
              <a:ext cx="1467413" cy="1467413"/>
            </a:xfrm>
            <a:prstGeom prst="ellipse">
              <a:avLst/>
            </a:prstGeom>
            <a:solidFill>
              <a:srgbClr val="003399"/>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4" name="Oval 4"/>
            <p:cNvSpPr/>
            <p:nvPr/>
          </p:nvSpPr>
          <p:spPr>
            <a:xfrm>
              <a:off x="3735690" y="8685"/>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Adaptive Management</a:t>
              </a:r>
              <a:endParaRPr lang="en-US" sz="1400" b="1" kern="1200" dirty="0">
                <a:latin typeface="Calibri"/>
                <a:cs typeface="Calibri"/>
              </a:endParaRPr>
            </a:p>
          </p:txBody>
        </p:sp>
      </p:grpSp>
      <p:grpSp>
        <p:nvGrpSpPr>
          <p:cNvPr id="5" name="Group 4"/>
          <p:cNvGrpSpPr/>
          <p:nvPr/>
        </p:nvGrpSpPr>
        <p:grpSpPr>
          <a:xfrm>
            <a:off x="5174979" y="2410712"/>
            <a:ext cx="1467413" cy="1467413"/>
            <a:chOff x="4946378" y="480312"/>
            <a:chExt cx="1467413" cy="1467413"/>
          </a:xfrm>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solidFill>
              <a:srgbClr val="66CC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The Ecosystem Approach</a:t>
              </a:r>
              <a:endParaRPr lang="en-US" sz="1400" b="1" kern="1200" dirty="0">
                <a:solidFill>
                  <a:srgbClr val="000090"/>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solidFill>
              <a:srgbClr val="00009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Sustainable Development</a:t>
              </a:r>
              <a:endParaRPr lang="en-US" sz="1400" b="1" kern="1200" dirty="0">
                <a:latin typeface="Calibri"/>
                <a:cs typeface="Calibri"/>
              </a:endParaRPr>
            </a:p>
          </p:txBody>
        </p:sp>
      </p:grpSp>
      <p:grpSp>
        <p:nvGrpSpPr>
          <p:cNvPr id="7" name="Group 6"/>
          <p:cNvGrpSpPr/>
          <p:nvPr/>
        </p:nvGrpSpPr>
        <p:grpSpPr>
          <a:xfrm>
            <a:off x="4540534" y="5190400"/>
            <a:ext cx="1467413" cy="1467413"/>
            <a:chOff x="4311933" y="3260000"/>
            <a:chExt cx="1467413" cy="1467413"/>
          </a:xfrm>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solidFill>
              <a:srgbClr val="0000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Calibri"/>
                  <a:cs typeface="Calibri"/>
                </a:rPr>
                <a:t>Poverty Reduction</a:t>
              </a:r>
              <a:endParaRPr lang="en-US" sz="1400" kern="1200" dirty="0">
                <a:latin typeface="Calibri"/>
                <a:cs typeface="Calibri"/>
              </a:endParaRPr>
            </a:p>
          </p:txBody>
        </p:sp>
      </p:grpSp>
      <p:grpSp>
        <p:nvGrpSpPr>
          <p:cNvPr id="8" name="Group 7"/>
          <p:cNvGrpSpPr/>
          <p:nvPr/>
        </p:nvGrpSpPr>
        <p:grpSpPr>
          <a:xfrm>
            <a:off x="2958253" y="5190400"/>
            <a:ext cx="1467413" cy="1467413"/>
            <a:chOff x="2729652" y="3260000"/>
            <a:chExt cx="1467413" cy="1467413"/>
          </a:xfrm>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14C5D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Gender Main-streaming</a:t>
              </a:r>
              <a:endParaRPr lang="en-US" sz="1400" b="1" kern="1200" dirty="0">
                <a:solidFill>
                  <a:srgbClr val="00009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solidFill>
              <a:srgbClr val="3366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Climate Variability and Change</a:t>
              </a:r>
              <a:endParaRPr lang="en-US" sz="1400" b="1" kern="1200" dirty="0">
                <a:solidFill>
                  <a:srgbClr val="00009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solidFill>
              <a:srgbClr val="073F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Stakeholder consultation and participation</a:t>
              </a:r>
              <a:endParaRPr lang="en-US" sz="1400" b="1" kern="1200" dirty="0">
                <a:latin typeface="Calibri"/>
                <a:cs typeface="Calibri"/>
              </a:endParaRPr>
            </a:p>
          </p:txBody>
        </p:sp>
      </p:grpSp>
    </p:spTree>
    <p:extLst>
      <p:ext uri="{BB962C8B-B14F-4D97-AF65-F5344CB8AC3E}">
        <p14:creationId xmlns:p14="http://schemas.microsoft.com/office/powerpoint/2010/main" val="2332585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5"/>
                                      </p:to>
                                    </p:set>
                                    <p:animEffect filter="image" prLst="opacity: 0.5">
                                      <p:cBhvr rctx="IE">
                                        <p:cTn id="10" dur="indefinite"/>
                                        <p:tgtEl>
                                          <p:spTgt spid="4"/>
                                        </p:tgtEl>
                                      </p:cBhvr>
                                    </p:animEffect>
                                  </p:childTnLst>
                                </p:cTn>
                              </p:par>
                              <p:par>
                                <p:cTn id="11" presetID="9" presetClass="emph" presetSubtype="0" nodeType="with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par>
                                <p:cTn id="14" presetID="9" presetClass="emph" presetSubtype="0" nodeType="withEffect">
                                  <p:stCondLst>
                                    <p:cond delay="0"/>
                                  </p:stCondLst>
                                  <p:childTnLst>
                                    <p:set>
                                      <p:cBhvr rctx="PPT">
                                        <p:cTn id="15" dur="indefinite"/>
                                        <p:tgtEl>
                                          <p:spTgt spid="9"/>
                                        </p:tgtEl>
                                        <p:attrNameLst>
                                          <p:attrName>style.opacity</p:attrName>
                                        </p:attrNameLst>
                                      </p:cBhvr>
                                      <p:to>
                                        <p:strVal val="0.5"/>
                                      </p:to>
                                    </p:set>
                                    <p:animEffect filter="image" prLst="opacity: 0.5">
                                      <p:cBhvr rctx="IE">
                                        <p:cTn id="16" dur="indefinite"/>
                                        <p:tgtEl>
                                          <p:spTgt spid="9"/>
                                        </p:tgtEl>
                                      </p:cBhvr>
                                    </p:animEffect>
                                  </p:childTnLst>
                                </p:cTn>
                              </p:par>
                              <p:par>
                                <p:cTn id="17" presetID="9" presetClass="emph" presetSubtype="0" nodeType="with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par>
                                <p:cTn id="20" presetID="9" presetClass="emph" presetSubtype="0" nodeType="withEffect">
                                  <p:stCondLst>
                                    <p:cond delay="0"/>
                                  </p:stCondLst>
                                  <p:childTnLst>
                                    <p:set>
                                      <p:cBhvr rctx="PPT">
                                        <p:cTn id="21" dur="indefinite"/>
                                        <p:tgtEl>
                                          <p:spTgt spid="7"/>
                                        </p:tgtEl>
                                        <p:attrNameLst>
                                          <p:attrName>style.opacity</p:attrName>
                                        </p:attrNameLst>
                                      </p:cBhvr>
                                      <p:to>
                                        <p:strVal val="0.5"/>
                                      </p:to>
                                    </p:set>
                                    <p:animEffect filter="image" prLst="opacity: 0.5">
                                      <p:cBhvr rctx="IE">
                                        <p:cTn id="22"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Development…..</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……is </a:t>
            </a:r>
            <a:r>
              <a:rPr lang="en-US" dirty="0"/>
              <a:t>development that meets the needs of the present without compromising the ability of future generations to meet their own </a:t>
            </a:r>
            <a:r>
              <a:rPr lang="en-US" dirty="0" smtClean="0"/>
              <a:t>needs</a:t>
            </a:r>
          </a:p>
          <a:p>
            <a:pPr marL="0" indent="0" algn="r">
              <a:buNone/>
            </a:pPr>
            <a:r>
              <a:rPr lang="nb-NO" b="1" dirty="0" smtClean="0"/>
              <a:t>Brundtland Report, 1987</a:t>
            </a:r>
            <a:endParaRPr lang="en-US" dirty="0"/>
          </a:p>
          <a:p>
            <a:endParaRPr lang="en-US" dirty="0"/>
          </a:p>
        </p:txBody>
      </p:sp>
    </p:spTree>
    <p:extLst>
      <p:ext uri="{BB962C8B-B14F-4D97-AF65-F5344CB8AC3E}">
        <p14:creationId xmlns:p14="http://schemas.microsoft.com/office/powerpoint/2010/main" val="965692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Development</a:t>
            </a:r>
            <a:endParaRPr lang="en-US" dirty="0"/>
          </a:p>
        </p:txBody>
      </p:sp>
      <p:sp>
        <p:nvSpPr>
          <p:cNvPr id="3" name="Content Placeholder 2"/>
          <p:cNvSpPr>
            <a:spLocks noGrp="1"/>
          </p:cNvSpPr>
          <p:nvPr>
            <p:ph idx="1"/>
          </p:nvPr>
        </p:nvSpPr>
        <p:spPr/>
        <p:txBody>
          <a:bodyPr/>
          <a:lstStyle/>
          <a:p>
            <a:r>
              <a:rPr lang="en-GB" dirty="0"/>
              <a:t>Sustainable development underpins all GEF IW </a:t>
            </a:r>
            <a:r>
              <a:rPr lang="en-GB" dirty="0" smtClean="0"/>
              <a:t>Projects</a:t>
            </a:r>
          </a:p>
          <a:p>
            <a:r>
              <a:rPr lang="en-GB" dirty="0" smtClean="0"/>
              <a:t>The goal of the GEF International Waters focal area is the </a:t>
            </a:r>
            <a:r>
              <a:rPr lang="en-GB" dirty="0"/>
              <a:t>promotion of collective management for transboundary water systems and subsequent implementation of the full range of policy, legal, and institutional reforms and investments contributing to sustainable use and maintenance of ecosystem </a:t>
            </a:r>
            <a:r>
              <a:rPr lang="en-GB" dirty="0" smtClean="0"/>
              <a:t>services</a:t>
            </a:r>
          </a:p>
          <a:p>
            <a:endParaRPr lang="en-US" dirty="0"/>
          </a:p>
        </p:txBody>
      </p:sp>
    </p:spTree>
    <p:extLst>
      <p:ext uri="{BB962C8B-B14F-4D97-AF65-F5344CB8AC3E}">
        <p14:creationId xmlns:p14="http://schemas.microsoft.com/office/powerpoint/2010/main" val="90144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4" y="2998788"/>
            <a:ext cx="7756525" cy="1027112"/>
          </a:xfrm>
        </p:spPr>
        <p:txBody>
          <a:bodyPr/>
          <a:lstStyle/>
          <a:p>
            <a:r>
              <a:rPr lang="en-US" dirty="0" smtClean="0"/>
              <a:t>Section 1: GEF </a:t>
            </a:r>
            <a:r>
              <a:rPr lang="en-US" dirty="0" smtClean="0"/>
              <a:t>and International Waters</a:t>
            </a:r>
            <a:endParaRPr lang="en-US" dirty="0"/>
          </a:p>
        </p:txBody>
      </p:sp>
    </p:spTree>
    <p:extLst>
      <p:ext uri="{BB962C8B-B14F-4D97-AF65-F5344CB8AC3E}">
        <p14:creationId xmlns:p14="http://schemas.microsoft.com/office/powerpoint/2010/main" val="998704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4" name="Group 3"/>
          <p:cNvGrpSpPr/>
          <p:nvPr/>
        </p:nvGrpSpPr>
        <p:grpSpPr>
          <a:xfrm>
            <a:off x="3749393" y="1724187"/>
            <a:ext cx="1467413" cy="1467413"/>
            <a:chOff x="3520792" y="-206213"/>
            <a:chExt cx="1467413" cy="1467413"/>
          </a:xfrm>
          <a:scene3d>
            <a:camera prst="orthographicFront"/>
            <a:lightRig rig="threePt" dir="t">
              <a:rot lat="0" lon="0" rev="7500000"/>
            </a:lightRig>
          </a:scene3d>
        </p:grpSpPr>
        <p:sp>
          <p:nvSpPr>
            <p:cNvPr id="23" name="Oval 22"/>
            <p:cNvSpPr/>
            <p:nvPr/>
          </p:nvSpPr>
          <p:spPr>
            <a:xfrm>
              <a:off x="3520792" y="-206213"/>
              <a:ext cx="1467413" cy="1467413"/>
            </a:xfrm>
            <a:prstGeom prst="ellipse">
              <a:avLst/>
            </a:prstGeom>
            <a:solidFill>
              <a:srgbClr val="003399"/>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4" name="Oval 4"/>
            <p:cNvSpPr/>
            <p:nvPr/>
          </p:nvSpPr>
          <p:spPr>
            <a:xfrm>
              <a:off x="3735690" y="8685"/>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Adaptive Management</a:t>
              </a:r>
              <a:endParaRPr lang="en-US" sz="1400" b="1" kern="1200" dirty="0">
                <a:latin typeface="Calibri"/>
                <a:cs typeface="Calibri"/>
              </a:endParaRPr>
            </a:p>
          </p:txBody>
        </p:sp>
      </p:grpSp>
      <p:grpSp>
        <p:nvGrpSpPr>
          <p:cNvPr id="5" name="Group 4"/>
          <p:cNvGrpSpPr/>
          <p:nvPr/>
        </p:nvGrpSpPr>
        <p:grpSpPr>
          <a:xfrm>
            <a:off x="5174979" y="2410712"/>
            <a:ext cx="1467413" cy="1467413"/>
            <a:chOff x="4946378" y="480312"/>
            <a:chExt cx="1467413" cy="1467413"/>
          </a:xfrm>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solidFill>
              <a:srgbClr val="66CC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The Ecosystem Approach</a:t>
              </a:r>
              <a:endParaRPr lang="en-US" sz="1400" b="1" kern="1200" dirty="0">
                <a:solidFill>
                  <a:srgbClr val="000090"/>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solidFill>
              <a:srgbClr val="00009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Sustainable Development</a:t>
              </a:r>
              <a:endParaRPr lang="en-US" sz="1400" b="1" kern="1200" dirty="0">
                <a:latin typeface="Calibri"/>
                <a:cs typeface="Calibri"/>
              </a:endParaRPr>
            </a:p>
          </p:txBody>
        </p:sp>
      </p:grpSp>
      <p:grpSp>
        <p:nvGrpSpPr>
          <p:cNvPr id="7" name="Group 6"/>
          <p:cNvGrpSpPr/>
          <p:nvPr/>
        </p:nvGrpSpPr>
        <p:grpSpPr>
          <a:xfrm>
            <a:off x="4540534" y="5190400"/>
            <a:ext cx="1467413" cy="1467413"/>
            <a:chOff x="4311933" y="3260000"/>
            <a:chExt cx="1467413" cy="1467413"/>
          </a:xfrm>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solidFill>
              <a:srgbClr val="0000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Calibri"/>
                  <a:cs typeface="Calibri"/>
                </a:rPr>
                <a:t>Poverty Reduction</a:t>
              </a:r>
              <a:endParaRPr lang="en-US" sz="1400" kern="1200" dirty="0">
                <a:latin typeface="Calibri"/>
                <a:cs typeface="Calibri"/>
              </a:endParaRPr>
            </a:p>
          </p:txBody>
        </p:sp>
      </p:grpSp>
      <p:grpSp>
        <p:nvGrpSpPr>
          <p:cNvPr id="8" name="Group 7"/>
          <p:cNvGrpSpPr/>
          <p:nvPr/>
        </p:nvGrpSpPr>
        <p:grpSpPr>
          <a:xfrm>
            <a:off x="2958253" y="5190400"/>
            <a:ext cx="1467413" cy="1467413"/>
            <a:chOff x="2729652" y="3260000"/>
            <a:chExt cx="1467413" cy="1467413"/>
          </a:xfrm>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14C5D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Gender Main-streaming</a:t>
              </a:r>
              <a:endParaRPr lang="en-US" sz="1400" b="1" kern="1200" dirty="0">
                <a:solidFill>
                  <a:srgbClr val="00009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solidFill>
              <a:srgbClr val="3366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Climate Variability and Change</a:t>
              </a:r>
              <a:endParaRPr lang="en-US" sz="1400" b="1" kern="1200" dirty="0">
                <a:solidFill>
                  <a:srgbClr val="00009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solidFill>
              <a:srgbClr val="073F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Stakeholder consultation and participation</a:t>
              </a:r>
              <a:endParaRPr lang="en-US" sz="1400" b="1" kern="1200" dirty="0">
                <a:latin typeface="Calibri"/>
                <a:cs typeface="Calibri"/>
              </a:endParaRPr>
            </a:p>
          </p:txBody>
        </p:sp>
      </p:grpSp>
    </p:spTree>
    <p:extLst>
      <p:ext uri="{BB962C8B-B14F-4D97-AF65-F5344CB8AC3E}">
        <p14:creationId xmlns:p14="http://schemas.microsoft.com/office/powerpoint/2010/main" val="3733452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4"/>
                                        </p:tgtEl>
                                        <p:attrNameLst>
                                          <p:attrName>style.opacity</p:attrName>
                                        </p:attrNameLst>
                                      </p:cBhvr>
                                      <p:to>
                                        <p:strVal val="0.5"/>
                                      </p:to>
                                    </p:set>
                                    <p:animEffect filter="image" prLst="opacity: 0.5">
                                      <p:cBhvr rctx="IE">
                                        <p:cTn id="13" dur="indefinite"/>
                                        <p:tgtEl>
                                          <p:spTgt spid="4"/>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9" presetClass="emph" presetSubtype="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9" presetClass="emph" presetSubtype="0" nodeType="withEffect">
                                  <p:stCondLst>
                                    <p:cond delay="0"/>
                                  </p:stCondLst>
                                  <p:childTnLst>
                                    <p:set>
                                      <p:cBhvr rctx="PPT">
                                        <p:cTn id="21" dur="indefinite"/>
                                        <p:tgtEl>
                                          <p:spTgt spid="8"/>
                                        </p:tgtEl>
                                        <p:attrNameLst>
                                          <p:attrName>style.opacity</p:attrName>
                                        </p:attrNameLst>
                                      </p:cBhvr>
                                      <p:to>
                                        <p:strVal val="0.5"/>
                                      </p:to>
                                    </p:set>
                                    <p:animEffect filter="image" prLst="opacity: 0.5">
                                      <p:cBhvr rctx="IE">
                                        <p:cTn id="22"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Reduction</a:t>
            </a:r>
            <a:endParaRPr lang="en-US" dirty="0"/>
          </a:p>
        </p:txBody>
      </p:sp>
      <p:sp>
        <p:nvSpPr>
          <p:cNvPr id="3" name="Content Placeholder 2"/>
          <p:cNvSpPr>
            <a:spLocks noGrp="1"/>
          </p:cNvSpPr>
          <p:nvPr>
            <p:ph idx="1"/>
          </p:nvPr>
        </p:nvSpPr>
        <p:spPr>
          <a:xfrm>
            <a:off x="498475" y="2108201"/>
            <a:ext cx="7556500" cy="3251200"/>
          </a:xfrm>
        </p:spPr>
        <p:txBody>
          <a:bodyPr/>
          <a:lstStyle/>
          <a:p>
            <a:pPr marL="0" indent="0" algn="ctr">
              <a:buNone/>
            </a:pPr>
            <a:r>
              <a:rPr lang="en-GB" dirty="0" smtClean="0"/>
              <a:t>It </a:t>
            </a:r>
            <a:r>
              <a:rPr lang="en-GB" dirty="0"/>
              <a:t>is an aim of the TDA/SAP Approach to actively encourage poverty reduction or alleviation practices to be incorporated into the SAP development process to reduce the level of poverty in communities, regions and countries. </a:t>
            </a:r>
          </a:p>
          <a:p>
            <a:pPr marL="0" indent="0" algn="ctr">
              <a:buNone/>
            </a:pPr>
            <a:endParaRPr lang="en-US" dirty="0"/>
          </a:p>
        </p:txBody>
      </p:sp>
    </p:spTree>
    <p:extLst>
      <p:ext uri="{BB962C8B-B14F-4D97-AF65-F5344CB8AC3E}">
        <p14:creationId xmlns:p14="http://schemas.microsoft.com/office/powerpoint/2010/main" val="1871789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4" name="Group 3"/>
          <p:cNvGrpSpPr/>
          <p:nvPr/>
        </p:nvGrpSpPr>
        <p:grpSpPr>
          <a:xfrm>
            <a:off x="3749393" y="1724187"/>
            <a:ext cx="1467413" cy="1467413"/>
            <a:chOff x="3520792" y="-206213"/>
            <a:chExt cx="1467413" cy="1467413"/>
          </a:xfrm>
          <a:scene3d>
            <a:camera prst="orthographicFront"/>
            <a:lightRig rig="threePt" dir="t">
              <a:rot lat="0" lon="0" rev="7500000"/>
            </a:lightRig>
          </a:scene3d>
        </p:grpSpPr>
        <p:sp>
          <p:nvSpPr>
            <p:cNvPr id="23" name="Oval 22"/>
            <p:cNvSpPr/>
            <p:nvPr/>
          </p:nvSpPr>
          <p:spPr>
            <a:xfrm>
              <a:off x="3520792" y="-206213"/>
              <a:ext cx="1467413" cy="1467413"/>
            </a:xfrm>
            <a:prstGeom prst="ellipse">
              <a:avLst/>
            </a:prstGeom>
            <a:solidFill>
              <a:srgbClr val="003399"/>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4" name="Oval 4"/>
            <p:cNvSpPr/>
            <p:nvPr/>
          </p:nvSpPr>
          <p:spPr>
            <a:xfrm>
              <a:off x="3735690" y="8685"/>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Adaptive Management</a:t>
              </a:r>
              <a:endParaRPr lang="en-US" sz="1400" b="1" kern="1200" dirty="0">
                <a:latin typeface="Calibri"/>
                <a:cs typeface="Calibri"/>
              </a:endParaRPr>
            </a:p>
          </p:txBody>
        </p:sp>
      </p:grpSp>
      <p:grpSp>
        <p:nvGrpSpPr>
          <p:cNvPr id="5" name="Group 4"/>
          <p:cNvGrpSpPr/>
          <p:nvPr/>
        </p:nvGrpSpPr>
        <p:grpSpPr>
          <a:xfrm>
            <a:off x="5174979" y="2410712"/>
            <a:ext cx="1467413" cy="1467413"/>
            <a:chOff x="4946378" y="480312"/>
            <a:chExt cx="1467413" cy="1467413"/>
          </a:xfrm>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solidFill>
              <a:srgbClr val="66CC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The Ecosystem Approach</a:t>
              </a:r>
              <a:endParaRPr lang="en-US" sz="1400" b="1" kern="1200" dirty="0">
                <a:solidFill>
                  <a:srgbClr val="000090"/>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solidFill>
              <a:srgbClr val="00009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Sustainable Development</a:t>
              </a:r>
              <a:endParaRPr lang="en-US" sz="1400" b="1" kern="1200" dirty="0">
                <a:latin typeface="Calibri"/>
                <a:cs typeface="Calibri"/>
              </a:endParaRPr>
            </a:p>
          </p:txBody>
        </p:sp>
      </p:grpSp>
      <p:grpSp>
        <p:nvGrpSpPr>
          <p:cNvPr id="7" name="Group 6"/>
          <p:cNvGrpSpPr/>
          <p:nvPr/>
        </p:nvGrpSpPr>
        <p:grpSpPr>
          <a:xfrm>
            <a:off x="4540534" y="5190400"/>
            <a:ext cx="1467413" cy="1467413"/>
            <a:chOff x="4311933" y="3260000"/>
            <a:chExt cx="1467413" cy="1467413"/>
          </a:xfrm>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solidFill>
              <a:srgbClr val="0000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Calibri"/>
                  <a:cs typeface="Calibri"/>
                </a:rPr>
                <a:t>Poverty Reduction</a:t>
              </a:r>
              <a:endParaRPr lang="en-US" sz="1400" kern="1200" dirty="0">
                <a:latin typeface="Calibri"/>
                <a:cs typeface="Calibri"/>
              </a:endParaRPr>
            </a:p>
          </p:txBody>
        </p:sp>
      </p:grpSp>
      <p:grpSp>
        <p:nvGrpSpPr>
          <p:cNvPr id="8" name="Group 7"/>
          <p:cNvGrpSpPr/>
          <p:nvPr/>
        </p:nvGrpSpPr>
        <p:grpSpPr>
          <a:xfrm>
            <a:off x="2958253" y="5190400"/>
            <a:ext cx="1467413" cy="1467413"/>
            <a:chOff x="2729652" y="3260000"/>
            <a:chExt cx="1467413" cy="1467413"/>
          </a:xfrm>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14C5D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Gender Main-streaming</a:t>
              </a:r>
              <a:endParaRPr lang="en-US" sz="1400" b="1" kern="1200" dirty="0">
                <a:solidFill>
                  <a:srgbClr val="00009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solidFill>
              <a:srgbClr val="3366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Climate Variability and Change</a:t>
              </a:r>
              <a:endParaRPr lang="en-US" sz="1400" b="1" kern="1200" dirty="0">
                <a:solidFill>
                  <a:srgbClr val="00009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solidFill>
              <a:srgbClr val="073F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Stakeholder consultation and participation</a:t>
              </a:r>
              <a:endParaRPr lang="en-US" sz="1400" b="1" kern="1200" dirty="0">
                <a:latin typeface="Calibri"/>
                <a:cs typeface="Calibri"/>
              </a:endParaRPr>
            </a:p>
          </p:txBody>
        </p:sp>
      </p:grpSp>
    </p:spTree>
    <p:extLst>
      <p:ext uri="{BB962C8B-B14F-4D97-AF65-F5344CB8AC3E}">
        <p14:creationId xmlns:p14="http://schemas.microsoft.com/office/powerpoint/2010/main" val="75171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5"/>
                                      </p:to>
                                    </p:set>
                                    <p:animEffect filter="image" prLst="opacity: 0.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par>
                                <p:cTn id="17" presetID="9" presetClass="emph" presetSubtype="0" nodeType="withEffect">
                                  <p:stCondLst>
                                    <p:cond delay="0"/>
                                  </p:stCondLst>
                                  <p:childTnLst>
                                    <p:set>
                                      <p:cBhvr rctx="PPT">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par>
                                <p:cTn id="20" presetID="9" presetClass="emph" presetSubtype="0" nodeType="withEffect">
                                  <p:stCondLst>
                                    <p:cond delay="0"/>
                                  </p:stCondLst>
                                  <p:childTnLst>
                                    <p:set>
                                      <p:cBhvr rctx="PPT">
                                        <p:cTn id="21" dur="indefinite"/>
                                        <p:tgtEl>
                                          <p:spTgt spid="9"/>
                                        </p:tgtEl>
                                        <p:attrNameLst>
                                          <p:attrName>style.opacity</p:attrName>
                                        </p:attrNameLst>
                                      </p:cBhvr>
                                      <p:to>
                                        <p:strVal val="0.5"/>
                                      </p:to>
                                    </p:set>
                                    <p:animEffect filter="image" prLst="opacity: 0.5">
                                      <p:cBhvr rctx="IE">
                                        <p:cTn id="2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Mainstreaming…..</a:t>
            </a:r>
            <a:endParaRPr lang="en-US" dirty="0"/>
          </a:p>
        </p:txBody>
      </p:sp>
      <p:sp>
        <p:nvSpPr>
          <p:cNvPr id="3" name="Content Placeholder 2"/>
          <p:cNvSpPr>
            <a:spLocks noGrp="1"/>
          </p:cNvSpPr>
          <p:nvPr>
            <p:ph idx="1"/>
          </p:nvPr>
        </p:nvSpPr>
        <p:spPr/>
        <p:txBody>
          <a:bodyPr/>
          <a:lstStyle/>
          <a:p>
            <a:pPr marL="0" indent="0" algn="ctr">
              <a:buNone/>
            </a:pPr>
            <a:r>
              <a:rPr lang="en-US" dirty="0" smtClean="0"/>
              <a:t>……</a:t>
            </a:r>
            <a:r>
              <a:rPr lang="en-US" dirty="0" err="1" smtClean="0"/>
              <a:t>i</a:t>
            </a:r>
            <a:r>
              <a:rPr lang="en-GB" dirty="0" smtClean="0"/>
              <a:t>s 'a </a:t>
            </a:r>
            <a:r>
              <a:rPr lang="en-GB" dirty="0"/>
              <a:t>strategy for making women's as well as men’s concerns and experiences an integral dimension of...the policies and programmes in all political, economic and societal spheres so that women and men benefit equally and inequality is not perpetuated</a:t>
            </a:r>
            <a:r>
              <a:rPr lang="en-GB" dirty="0" smtClean="0"/>
              <a:t>.’</a:t>
            </a:r>
          </a:p>
          <a:p>
            <a:pPr marL="0" indent="0" algn="r">
              <a:buNone/>
            </a:pPr>
            <a:r>
              <a:rPr lang="en-GB" b="1" dirty="0" smtClean="0"/>
              <a:t>UNESC, </a:t>
            </a:r>
            <a:r>
              <a:rPr lang="en-GB" b="1" dirty="0"/>
              <a:t>1997 </a:t>
            </a:r>
          </a:p>
          <a:p>
            <a:endParaRPr lang="en-GB" dirty="0"/>
          </a:p>
          <a:p>
            <a:endParaRPr lang="en-US" dirty="0"/>
          </a:p>
        </p:txBody>
      </p:sp>
    </p:spTree>
    <p:extLst>
      <p:ext uri="{BB962C8B-B14F-4D97-AF65-F5344CB8AC3E}">
        <p14:creationId xmlns:p14="http://schemas.microsoft.com/office/powerpoint/2010/main" val="1774060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4" name="Group 3"/>
          <p:cNvGrpSpPr/>
          <p:nvPr/>
        </p:nvGrpSpPr>
        <p:grpSpPr>
          <a:xfrm>
            <a:off x="3749393" y="1724187"/>
            <a:ext cx="1467413" cy="1467413"/>
            <a:chOff x="3520792" y="-206213"/>
            <a:chExt cx="1467413" cy="1467413"/>
          </a:xfrm>
          <a:scene3d>
            <a:camera prst="orthographicFront"/>
            <a:lightRig rig="threePt" dir="t">
              <a:rot lat="0" lon="0" rev="7500000"/>
            </a:lightRig>
          </a:scene3d>
        </p:grpSpPr>
        <p:sp>
          <p:nvSpPr>
            <p:cNvPr id="23" name="Oval 22"/>
            <p:cNvSpPr/>
            <p:nvPr/>
          </p:nvSpPr>
          <p:spPr>
            <a:xfrm>
              <a:off x="3520792" y="-206213"/>
              <a:ext cx="1467413" cy="1467413"/>
            </a:xfrm>
            <a:prstGeom prst="ellipse">
              <a:avLst/>
            </a:prstGeom>
            <a:solidFill>
              <a:srgbClr val="003399"/>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4" name="Oval 4"/>
            <p:cNvSpPr/>
            <p:nvPr/>
          </p:nvSpPr>
          <p:spPr>
            <a:xfrm>
              <a:off x="3735690" y="8685"/>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Adaptive Management</a:t>
              </a:r>
              <a:endParaRPr lang="en-US" sz="1400" b="1" kern="1200" dirty="0">
                <a:latin typeface="Calibri"/>
                <a:cs typeface="Calibri"/>
              </a:endParaRPr>
            </a:p>
          </p:txBody>
        </p:sp>
      </p:grpSp>
      <p:grpSp>
        <p:nvGrpSpPr>
          <p:cNvPr id="5" name="Group 4"/>
          <p:cNvGrpSpPr/>
          <p:nvPr/>
        </p:nvGrpSpPr>
        <p:grpSpPr>
          <a:xfrm>
            <a:off x="5174979" y="2410712"/>
            <a:ext cx="1467413" cy="1467413"/>
            <a:chOff x="4946378" y="480312"/>
            <a:chExt cx="1467413" cy="1467413"/>
          </a:xfrm>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solidFill>
              <a:srgbClr val="66CC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The Ecosystem Approach</a:t>
              </a:r>
              <a:endParaRPr lang="en-US" sz="1400" b="1" kern="1200" dirty="0">
                <a:solidFill>
                  <a:srgbClr val="000090"/>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solidFill>
              <a:srgbClr val="00009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Sustainable Development</a:t>
              </a:r>
              <a:endParaRPr lang="en-US" sz="1400" b="1" kern="1200" dirty="0">
                <a:latin typeface="Calibri"/>
                <a:cs typeface="Calibri"/>
              </a:endParaRPr>
            </a:p>
          </p:txBody>
        </p:sp>
      </p:grpSp>
      <p:grpSp>
        <p:nvGrpSpPr>
          <p:cNvPr id="7" name="Group 6"/>
          <p:cNvGrpSpPr/>
          <p:nvPr/>
        </p:nvGrpSpPr>
        <p:grpSpPr>
          <a:xfrm>
            <a:off x="4540534" y="5190400"/>
            <a:ext cx="1467413" cy="1467413"/>
            <a:chOff x="4311933" y="3260000"/>
            <a:chExt cx="1467413" cy="1467413"/>
          </a:xfrm>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solidFill>
              <a:srgbClr val="0000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Calibri"/>
                  <a:cs typeface="Calibri"/>
                </a:rPr>
                <a:t>Poverty Reduction</a:t>
              </a:r>
              <a:endParaRPr lang="en-US" sz="1400" kern="1200" dirty="0">
                <a:latin typeface="Calibri"/>
                <a:cs typeface="Calibri"/>
              </a:endParaRPr>
            </a:p>
          </p:txBody>
        </p:sp>
      </p:grpSp>
      <p:grpSp>
        <p:nvGrpSpPr>
          <p:cNvPr id="8" name="Group 7"/>
          <p:cNvGrpSpPr/>
          <p:nvPr/>
        </p:nvGrpSpPr>
        <p:grpSpPr>
          <a:xfrm>
            <a:off x="2958253" y="5190400"/>
            <a:ext cx="1467413" cy="1467413"/>
            <a:chOff x="2729652" y="3260000"/>
            <a:chExt cx="1467413" cy="1467413"/>
          </a:xfrm>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14C5D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Gender Main-streaming</a:t>
              </a:r>
              <a:endParaRPr lang="en-US" sz="1400" b="1" kern="1200" dirty="0">
                <a:solidFill>
                  <a:srgbClr val="00009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solidFill>
              <a:srgbClr val="3366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Climate Variability and Change</a:t>
              </a:r>
              <a:endParaRPr lang="en-US" sz="1400" b="1" kern="1200" dirty="0">
                <a:solidFill>
                  <a:srgbClr val="00009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solidFill>
              <a:srgbClr val="073F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Stakeholder consultation and participation</a:t>
              </a:r>
              <a:endParaRPr lang="en-US" sz="1400" b="1" kern="1200" dirty="0">
                <a:latin typeface="Calibri"/>
                <a:cs typeface="Calibri"/>
              </a:endParaRPr>
            </a:p>
          </p:txBody>
        </p:sp>
      </p:grpSp>
    </p:spTree>
    <p:extLst>
      <p:ext uri="{BB962C8B-B14F-4D97-AF65-F5344CB8AC3E}">
        <p14:creationId xmlns:p14="http://schemas.microsoft.com/office/powerpoint/2010/main" val="3680559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9" presetClass="emph" presetSubtype="0" nodeType="withEffect">
                                  <p:stCondLst>
                                    <p:cond delay="0"/>
                                  </p:stCondLst>
                                  <p:childTnLst>
                                    <p:set>
                                      <p:cBhvr rctx="PPT">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nodeType="withEffect">
                                  <p:stCondLst>
                                    <p:cond delay="0"/>
                                  </p:stCondLst>
                                  <p:childTnLst>
                                    <p:set>
                                      <p:cBhvr rctx="PPT">
                                        <p:cTn id="12" dur="indefinite"/>
                                        <p:tgtEl>
                                          <p:spTgt spid="6"/>
                                        </p:tgtEl>
                                        <p:attrNameLst>
                                          <p:attrName>style.opacity</p:attrName>
                                        </p:attrNameLst>
                                      </p:cBhvr>
                                      <p:to>
                                        <p:strVal val="0.5"/>
                                      </p:to>
                                    </p:set>
                                    <p:animEffect filter="image" prLst="opacity: 0.5">
                                      <p:cBhvr rctx="IE">
                                        <p:cTn id="13" dur="indefinite"/>
                                        <p:tgtEl>
                                          <p:spTgt spid="6"/>
                                        </p:tgtEl>
                                      </p:cBhvr>
                                    </p:animEffect>
                                  </p:childTnLst>
                                </p:cTn>
                              </p:par>
                              <p:par>
                                <p:cTn id="14" presetID="9" presetClass="emph" presetSubtype="0" nodeType="with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par>
                                <p:cTn id="17" presetID="9" presetClass="emph" presetSubtype="0" nodeType="withEffect">
                                  <p:stCondLst>
                                    <p:cond delay="0"/>
                                  </p:stCondLst>
                                  <p:childTnLst>
                                    <p:set>
                                      <p:cBhvr rctx="PPT">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par>
                                <p:cTn id="20" presetID="9" presetClass="emph" presetSubtype="0" nodeType="withEffect">
                                  <p:stCondLst>
                                    <p:cond delay="0"/>
                                  </p:stCondLst>
                                  <p:childTnLst>
                                    <p:set>
                                      <p:cBhvr rctx="PPT">
                                        <p:cTn id="21" dur="indefinite"/>
                                        <p:tgtEl>
                                          <p:spTgt spid="4"/>
                                        </p:tgtEl>
                                        <p:attrNameLst>
                                          <p:attrName>style.opacity</p:attrName>
                                        </p:attrNameLst>
                                      </p:cBhvr>
                                      <p:to>
                                        <p:strVal val="0.5"/>
                                      </p:to>
                                    </p:set>
                                    <p:animEffect filter="image" prLst="opacity: 0.5">
                                      <p:cBhvr rctx="IE">
                                        <p:cTn id="22"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and Variability….</a:t>
            </a:r>
            <a:endParaRPr lang="en-US" dirty="0"/>
          </a:p>
        </p:txBody>
      </p:sp>
      <p:sp>
        <p:nvSpPr>
          <p:cNvPr id="3" name="Content Placeholder 2"/>
          <p:cNvSpPr>
            <a:spLocks noGrp="1"/>
          </p:cNvSpPr>
          <p:nvPr>
            <p:ph idx="1"/>
          </p:nvPr>
        </p:nvSpPr>
        <p:spPr>
          <a:xfrm>
            <a:off x="498475" y="1752601"/>
            <a:ext cx="7556500" cy="4013200"/>
          </a:xfrm>
        </p:spPr>
        <p:txBody>
          <a:bodyPr/>
          <a:lstStyle/>
          <a:p>
            <a:pPr marL="0" indent="0" algn="ctr">
              <a:buNone/>
            </a:pPr>
            <a:r>
              <a:rPr lang="en-US" dirty="0" smtClean="0"/>
              <a:t>….is a </a:t>
            </a:r>
            <a:r>
              <a:rPr lang="en-US" dirty="0"/>
              <a:t>significant driver (or root cause) of a number of transboundary problems in international </a:t>
            </a:r>
            <a:r>
              <a:rPr lang="en-US" dirty="0" smtClean="0"/>
              <a:t>waters – both </a:t>
            </a:r>
            <a:r>
              <a:rPr lang="en-US" dirty="0"/>
              <a:t>currently and into the </a:t>
            </a:r>
            <a:r>
              <a:rPr lang="en-US" dirty="0" smtClean="0"/>
              <a:t>future</a:t>
            </a:r>
          </a:p>
          <a:p>
            <a:pPr marL="0" indent="0" algn="ctr">
              <a:buNone/>
            </a:pPr>
            <a:r>
              <a:rPr lang="en-GB" dirty="0" smtClean="0"/>
              <a:t>The </a:t>
            </a:r>
            <a:r>
              <a:rPr lang="en-GB" dirty="0"/>
              <a:t>effects of climate change (in terms of cause and impact) need to be well understood during the TDA/SAP process to ensure that future interventions in GEF international waters projects are both resilient and adaptive.</a:t>
            </a:r>
          </a:p>
          <a:p>
            <a:pPr algn="ctr"/>
            <a:endParaRPr lang="en-US" dirty="0"/>
          </a:p>
        </p:txBody>
      </p:sp>
    </p:spTree>
    <p:extLst>
      <p:ext uri="{BB962C8B-B14F-4D97-AF65-F5344CB8AC3E}">
        <p14:creationId xmlns:p14="http://schemas.microsoft.com/office/powerpoint/2010/main" val="1211709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4" name="Group 3"/>
          <p:cNvGrpSpPr/>
          <p:nvPr/>
        </p:nvGrpSpPr>
        <p:grpSpPr>
          <a:xfrm>
            <a:off x="3749393" y="1724187"/>
            <a:ext cx="1467413" cy="1467413"/>
            <a:chOff x="3520792" y="-206213"/>
            <a:chExt cx="1467413" cy="1467413"/>
          </a:xfrm>
          <a:scene3d>
            <a:camera prst="orthographicFront"/>
            <a:lightRig rig="threePt" dir="t">
              <a:rot lat="0" lon="0" rev="7500000"/>
            </a:lightRig>
          </a:scene3d>
        </p:grpSpPr>
        <p:sp>
          <p:nvSpPr>
            <p:cNvPr id="23" name="Oval 22"/>
            <p:cNvSpPr/>
            <p:nvPr/>
          </p:nvSpPr>
          <p:spPr>
            <a:xfrm>
              <a:off x="3520792" y="-206213"/>
              <a:ext cx="1467413" cy="1467413"/>
            </a:xfrm>
            <a:prstGeom prst="ellipse">
              <a:avLst/>
            </a:prstGeom>
            <a:solidFill>
              <a:srgbClr val="003399"/>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4" name="Oval 4"/>
            <p:cNvSpPr/>
            <p:nvPr/>
          </p:nvSpPr>
          <p:spPr>
            <a:xfrm>
              <a:off x="3735690" y="8685"/>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Adaptive Management</a:t>
              </a:r>
              <a:endParaRPr lang="en-US" sz="1400" b="1" kern="1200" dirty="0">
                <a:latin typeface="Calibri"/>
                <a:cs typeface="Calibri"/>
              </a:endParaRPr>
            </a:p>
          </p:txBody>
        </p:sp>
      </p:grpSp>
      <p:grpSp>
        <p:nvGrpSpPr>
          <p:cNvPr id="5" name="Group 4"/>
          <p:cNvGrpSpPr/>
          <p:nvPr/>
        </p:nvGrpSpPr>
        <p:grpSpPr>
          <a:xfrm>
            <a:off x="5174979" y="2410712"/>
            <a:ext cx="1467413" cy="1467413"/>
            <a:chOff x="4946378" y="480312"/>
            <a:chExt cx="1467413" cy="1467413"/>
          </a:xfrm>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solidFill>
              <a:srgbClr val="66CC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The Ecosystem Approach</a:t>
              </a:r>
              <a:endParaRPr lang="en-US" sz="1400" b="1" kern="1200" dirty="0">
                <a:solidFill>
                  <a:srgbClr val="000090"/>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solidFill>
              <a:srgbClr val="00009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Sustainable Development</a:t>
              </a:r>
              <a:endParaRPr lang="en-US" sz="1400" b="1" kern="1200" dirty="0">
                <a:latin typeface="Calibri"/>
                <a:cs typeface="Calibri"/>
              </a:endParaRPr>
            </a:p>
          </p:txBody>
        </p:sp>
      </p:grpSp>
      <p:grpSp>
        <p:nvGrpSpPr>
          <p:cNvPr id="7" name="Group 6"/>
          <p:cNvGrpSpPr/>
          <p:nvPr/>
        </p:nvGrpSpPr>
        <p:grpSpPr>
          <a:xfrm>
            <a:off x="4540534" y="5190400"/>
            <a:ext cx="1467413" cy="1467413"/>
            <a:chOff x="4311933" y="3260000"/>
            <a:chExt cx="1467413" cy="1467413"/>
          </a:xfrm>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solidFill>
              <a:srgbClr val="0000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Calibri"/>
                  <a:cs typeface="Calibri"/>
                </a:rPr>
                <a:t>Poverty Reduction</a:t>
              </a:r>
              <a:endParaRPr lang="en-US" sz="1400" kern="1200" dirty="0">
                <a:latin typeface="Calibri"/>
                <a:cs typeface="Calibri"/>
              </a:endParaRPr>
            </a:p>
          </p:txBody>
        </p:sp>
      </p:grpSp>
      <p:grpSp>
        <p:nvGrpSpPr>
          <p:cNvPr id="8" name="Group 7"/>
          <p:cNvGrpSpPr/>
          <p:nvPr/>
        </p:nvGrpSpPr>
        <p:grpSpPr>
          <a:xfrm>
            <a:off x="2958253" y="5190400"/>
            <a:ext cx="1467413" cy="1467413"/>
            <a:chOff x="2729652" y="3260000"/>
            <a:chExt cx="1467413" cy="1467413"/>
          </a:xfrm>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14C5D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Gender Main-streaming</a:t>
              </a:r>
              <a:endParaRPr lang="en-US" sz="1400" b="1" kern="1200" dirty="0">
                <a:solidFill>
                  <a:srgbClr val="00009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solidFill>
              <a:srgbClr val="3366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90"/>
                  </a:solidFill>
                  <a:latin typeface="Calibri"/>
                  <a:cs typeface="Calibri"/>
                </a:rPr>
                <a:t>Climate Variability and Change</a:t>
              </a:r>
              <a:endParaRPr lang="en-US" sz="1400" b="1" kern="1200" dirty="0">
                <a:solidFill>
                  <a:srgbClr val="00009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solidFill>
              <a:srgbClr val="073FFF"/>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a:cs typeface="Calibri"/>
                </a:rPr>
                <a:t>Stakeholder consultation and participation</a:t>
              </a:r>
              <a:endParaRPr lang="en-US" sz="1400" b="1" kern="1200" dirty="0">
                <a:latin typeface="Calibri"/>
                <a:cs typeface="Calibri"/>
              </a:endParaRPr>
            </a:p>
          </p:txBody>
        </p:sp>
      </p:grpSp>
    </p:spTree>
    <p:extLst>
      <p:ext uri="{BB962C8B-B14F-4D97-AF65-F5344CB8AC3E}">
        <p14:creationId xmlns:p14="http://schemas.microsoft.com/office/powerpoint/2010/main" val="4134108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par>
                                <p:cTn id="17" presetID="9" presetClass="emph" presetSubtype="0" nodeType="withEffect">
                                  <p:stCondLst>
                                    <p:cond delay="0"/>
                                  </p:stCondLst>
                                  <p:childTnLst>
                                    <p:set>
                                      <p:cBhvr rctx="PPT">
                                        <p:cTn id="18" dur="indefinite"/>
                                        <p:tgtEl>
                                          <p:spTgt spid="5"/>
                                        </p:tgtEl>
                                        <p:attrNameLst>
                                          <p:attrName>style.opacity</p:attrName>
                                        </p:attrNameLst>
                                      </p:cBhvr>
                                      <p:to>
                                        <p:strVal val="0.5"/>
                                      </p:to>
                                    </p:set>
                                    <p:animEffect filter="image" prLst="opacity: 0.5">
                                      <p:cBhvr rctx="IE">
                                        <p:cTn id="19" dur="indefinite"/>
                                        <p:tgtEl>
                                          <p:spTgt spid="5"/>
                                        </p:tgtEl>
                                      </p:cBhvr>
                                    </p:animEffect>
                                  </p:childTnLst>
                                </p:cTn>
                              </p:par>
                              <p:par>
                                <p:cTn id="20" presetID="9" presetClass="emph" presetSubtype="0" nodeType="withEffect">
                                  <p:stCondLst>
                                    <p:cond delay="0"/>
                                  </p:stCondLst>
                                  <p:childTnLst>
                                    <p:set>
                                      <p:cBhvr rctx="PPT">
                                        <p:cTn id="21" dur="indefinite"/>
                                        <p:tgtEl>
                                          <p:spTgt spid="4"/>
                                        </p:tgtEl>
                                        <p:attrNameLst>
                                          <p:attrName>style.opacity</p:attrName>
                                        </p:attrNameLst>
                                      </p:cBhvr>
                                      <p:to>
                                        <p:strVal val="0.5"/>
                                      </p:to>
                                    </p:set>
                                    <p:animEffect filter="image" prLst="opacity: 0.5">
                                      <p:cBhvr rctx="IE">
                                        <p:cTn id="22"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Stakeholder Consultation and Participation</a:t>
            </a:r>
            <a:endParaRPr lang="en-US" sz="3600" dirty="0"/>
          </a:p>
        </p:txBody>
      </p:sp>
      <p:sp>
        <p:nvSpPr>
          <p:cNvPr id="3" name="Content Placeholder 2"/>
          <p:cNvSpPr>
            <a:spLocks noGrp="1"/>
          </p:cNvSpPr>
          <p:nvPr>
            <p:ph idx="1"/>
          </p:nvPr>
        </p:nvSpPr>
        <p:spPr/>
        <p:txBody>
          <a:bodyPr/>
          <a:lstStyle/>
          <a:p>
            <a:pPr marL="0" indent="0" algn="ctr">
              <a:buNone/>
            </a:pPr>
            <a:r>
              <a:rPr lang="en-GB" dirty="0"/>
              <a:t>Stakeholders are any party who may - directly or indirectly, positively or negatively – affect or be affected by the outcomes of projects or programs. </a:t>
            </a:r>
            <a:endParaRPr lang="en-GB" dirty="0" smtClean="0"/>
          </a:p>
          <a:p>
            <a:pPr marL="0" indent="0" algn="ctr">
              <a:buNone/>
            </a:pPr>
            <a:r>
              <a:rPr lang="en-GB" dirty="0" smtClean="0"/>
              <a:t>Consequently</a:t>
            </a:r>
            <a:r>
              <a:rPr lang="en-GB" dirty="0"/>
              <a:t>, a wide range of stakeholders are involved in the TDA/SAP process. They can range from the Government, regulatory agencies, businesses, communities, civil society and NGOs.</a:t>
            </a:r>
          </a:p>
          <a:p>
            <a:endParaRPr lang="en-US" dirty="0"/>
          </a:p>
        </p:txBody>
      </p:sp>
    </p:spTree>
    <p:extLst>
      <p:ext uri="{BB962C8B-B14F-4D97-AF65-F5344CB8AC3E}">
        <p14:creationId xmlns:p14="http://schemas.microsoft.com/office/powerpoint/2010/main" val="1124639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32571" y="5107227"/>
            <a:ext cx="3676507" cy="1148908"/>
            <a:chOff x="312954" y="3367870"/>
            <a:chExt cx="3676507" cy="1148908"/>
          </a:xfrm>
        </p:grpSpPr>
        <p:sp>
          <p:nvSpPr>
            <p:cNvPr id="25" name="Rectangle 24"/>
            <p:cNvSpPr/>
            <p:nvPr/>
          </p:nvSpPr>
          <p:spPr>
            <a:xfrm>
              <a:off x="312954" y="3367870"/>
              <a:ext cx="3676507" cy="1148908"/>
            </a:xfrm>
            <a:prstGeom prst="rect">
              <a:avLst/>
            </a:prstGeom>
            <a:ln>
              <a:solidFill>
                <a:schemeClr val="accent4">
                  <a:lumMod val="75000"/>
                </a:schemeClr>
              </a:solidFill>
            </a:ln>
          </p:spPr>
          <p:style>
            <a:lnRef idx="2">
              <a:schemeClr val="accent5"/>
            </a:lnRef>
            <a:fillRef idx="1">
              <a:schemeClr val="lt1"/>
            </a:fillRef>
            <a:effectRef idx="0">
              <a:schemeClr val="accent5"/>
            </a:effectRef>
            <a:fontRef idx="minor">
              <a:schemeClr val="dk1">
                <a:hueOff val="0"/>
                <a:satOff val="0"/>
                <a:lumOff val="0"/>
                <a:alphaOff val="0"/>
              </a:schemeClr>
            </a:fontRef>
          </p:style>
        </p:sp>
        <p:sp>
          <p:nvSpPr>
            <p:cNvPr id="26" name="Rectangle 25"/>
            <p:cNvSpPr/>
            <p:nvPr/>
          </p:nvSpPr>
          <p:spPr>
            <a:xfrm>
              <a:off x="312954" y="3367870"/>
              <a:ext cx="3676507" cy="11489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8194" tIns="76200" rIns="76200" bIns="76200" numCol="1" spcCol="1270" anchor="ctr" anchorCtr="0">
              <a:noAutofit/>
            </a:bodyPr>
            <a:lstStyle/>
            <a:p>
              <a:pPr marL="266700" lvl="0" algn="l" defTabSz="889000">
                <a:lnSpc>
                  <a:spcPct val="90000"/>
                </a:lnSpc>
                <a:spcBef>
                  <a:spcPct val="0"/>
                </a:spcBef>
                <a:spcAft>
                  <a:spcPct val="35000"/>
                </a:spcAft>
              </a:pPr>
              <a:r>
                <a:rPr lang="en-GB" sz="2000" kern="1200" dirty="0" smtClean="0">
                  <a:latin typeface="Calibri"/>
                  <a:cs typeface="Calibri"/>
                </a:rPr>
                <a:t>Contribute to their capacity-building</a:t>
              </a:r>
              <a:endParaRPr lang="en-US" sz="2000" kern="1200" dirty="0">
                <a:latin typeface="Calibri"/>
                <a:cs typeface="Calibri"/>
              </a:endParaRPr>
            </a:p>
          </p:txBody>
        </p:sp>
      </p:grpSp>
      <p:pic>
        <p:nvPicPr>
          <p:cNvPr id="39" name="Picture 38"/>
          <p:cNvPicPr>
            <a:picLocks noChangeAspect="1"/>
          </p:cNvPicPr>
          <p:nvPr/>
        </p:nvPicPr>
        <p:blipFill>
          <a:blip r:embed="rId2"/>
          <a:stretch>
            <a:fillRect/>
          </a:stretch>
        </p:blipFill>
        <p:spPr>
          <a:xfrm rot="16200000">
            <a:off x="177800" y="4876800"/>
            <a:ext cx="1393029" cy="1224000"/>
          </a:xfrm>
          <a:prstGeom prst="rect">
            <a:avLst/>
          </a:prstGeom>
        </p:spPr>
      </p:pic>
      <p:sp>
        <p:nvSpPr>
          <p:cNvPr id="2" name="Title 1"/>
          <p:cNvSpPr>
            <a:spLocks noGrp="1"/>
          </p:cNvSpPr>
          <p:nvPr>
            <p:ph type="title"/>
          </p:nvPr>
        </p:nvSpPr>
        <p:spPr/>
        <p:txBody>
          <a:bodyPr/>
          <a:lstStyle/>
          <a:p>
            <a:r>
              <a:rPr lang="en-US" sz="3600" dirty="0"/>
              <a:t>Stakeholder Consultation and Participation</a:t>
            </a:r>
            <a:endParaRPr lang="en-US" dirty="0"/>
          </a:p>
        </p:txBody>
      </p:sp>
      <p:grpSp>
        <p:nvGrpSpPr>
          <p:cNvPr id="11" name="Group 10"/>
          <p:cNvGrpSpPr/>
          <p:nvPr/>
        </p:nvGrpSpPr>
        <p:grpSpPr>
          <a:xfrm>
            <a:off x="725011" y="2100231"/>
            <a:ext cx="3676507" cy="1148908"/>
            <a:chOff x="292694" y="475174"/>
            <a:chExt cx="3676507" cy="1148908"/>
          </a:xfrm>
        </p:grpSpPr>
        <p:sp>
          <p:nvSpPr>
            <p:cNvPr id="33" name="Rectangle 32"/>
            <p:cNvSpPr/>
            <p:nvPr/>
          </p:nvSpPr>
          <p:spPr>
            <a:xfrm>
              <a:off x="292694" y="475174"/>
              <a:ext cx="3676507" cy="1148908"/>
            </a:xfrm>
            <a:prstGeom prst="rect">
              <a:avLst/>
            </a:prstGeom>
            <a:ln/>
          </p:spPr>
          <p:style>
            <a:lnRef idx="2">
              <a:schemeClr val="accent5"/>
            </a:lnRef>
            <a:fillRef idx="1">
              <a:schemeClr val="lt1"/>
            </a:fillRef>
            <a:effectRef idx="0">
              <a:schemeClr val="accent5"/>
            </a:effectRef>
            <a:fontRef idx="minor">
              <a:schemeClr val="dk1">
                <a:hueOff val="0"/>
                <a:satOff val="0"/>
                <a:lumOff val="0"/>
                <a:alphaOff val="0"/>
              </a:schemeClr>
            </a:fontRef>
          </p:style>
        </p:sp>
        <p:sp>
          <p:nvSpPr>
            <p:cNvPr id="34" name="Rectangle 33"/>
            <p:cNvSpPr/>
            <p:nvPr/>
          </p:nvSpPr>
          <p:spPr>
            <a:xfrm>
              <a:off x="292694" y="475174"/>
              <a:ext cx="3676507" cy="11489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8194" tIns="76200" rIns="76200" bIns="76200" numCol="1" spcCol="1270" anchor="ctr" anchorCtr="0">
              <a:noAutofit/>
            </a:bodyPr>
            <a:lstStyle/>
            <a:p>
              <a:pPr marL="266700" lvl="0" indent="0" algn="l" defTabSz="889000">
                <a:lnSpc>
                  <a:spcPct val="90000"/>
                </a:lnSpc>
                <a:spcBef>
                  <a:spcPct val="0"/>
                </a:spcBef>
                <a:spcAft>
                  <a:spcPct val="35000"/>
                </a:spcAft>
              </a:pPr>
              <a:r>
                <a:rPr lang="en-GB" sz="2000" kern="1200" dirty="0" smtClean="0">
                  <a:latin typeface="Calibri"/>
                  <a:cs typeface="Calibri"/>
                </a:rPr>
                <a:t>Identify relevant stakeholders</a:t>
              </a:r>
              <a:endParaRPr lang="en-US" sz="2000" kern="1200" dirty="0">
                <a:latin typeface="Calibri"/>
                <a:cs typeface="Calibri"/>
              </a:endParaRPr>
            </a:p>
          </p:txBody>
        </p:sp>
      </p:grpSp>
      <p:sp>
        <p:nvSpPr>
          <p:cNvPr id="12" name="Rectangle 11"/>
          <p:cNvSpPr/>
          <p:nvPr/>
        </p:nvSpPr>
        <p:spPr>
          <a:xfrm>
            <a:off x="432317" y="1884564"/>
            <a:ext cx="1081182" cy="1206353"/>
          </a:xfrm>
          <a:prstGeom prst="rect">
            <a:avLst/>
          </a:prstGeom>
          <a:blipFill rotWithShape="1">
            <a:blip r:embed="rId3"/>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13" name="Group 12"/>
          <p:cNvGrpSpPr/>
          <p:nvPr/>
        </p:nvGrpSpPr>
        <p:grpSpPr>
          <a:xfrm>
            <a:off x="4958976" y="2100231"/>
            <a:ext cx="3676507" cy="1148908"/>
            <a:chOff x="4526659" y="475174"/>
            <a:chExt cx="3676507" cy="1148908"/>
          </a:xfrm>
        </p:grpSpPr>
        <p:sp>
          <p:nvSpPr>
            <p:cNvPr id="31" name="Rectangle 30"/>
            <p:cNvSpPr/>
            <p:nvPr/>
          </p:nvSpPr>
          <p:spPr>
            <a:xfrm>
              <a:off x="4526659" y="475174"/>
              <a:ext cx="3676507" cy="1148908"/>
            </a:xfrm>
            <a:prstGeom prst="rect">
              <a:avLst/>
            </a:prstGeom>
            <a:ln>
              <a:solidFill>
                <a:schemeClr val="accent4">
                  <a:lumMod val="75000"/>
                </a:schemeClr>
              </a:solidFill>
            </a:ln>
          </p:spPr>
          <p:style>
            <a:lnRef idx="2">
              <a:schemeClr val="accent5"/>
            </a:lnRef>
            <a:fillRef idx="1">
              <a:schemeClr val="lt1"/>
            </a:fillRef>
            <a:effectRef idx="0">
              <a:schemeClr val="accent5"/>
            </a:effectRef>
            <a:fontRef idx="minor">
              <a:schemeClr val="dk1">
                <a:hueOff val="0"/>
                <a:satOff val="0"/>
                <a:lumOff val="0"/>
                <a:alphaOff val="0"/>
              </a:schemeClr>
            </a:fontRef>
          </p:style>
        </p:sp>
        <p:sp>
          <p:nvSpPr>
            <p:cNvPr id="32" name="Rectangle 31"/>
            <p:cNvSpPr/>
            <p:nvPr/>
          </p:nvSpPr>
          <p:spPr>
            <a:xfrm>
              <a:off x="4526659" y="475174"/>
              <a:ext cx="3676507" cy="11489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8194" tIns="76200" rIns="76200" bIns="76200" numCol="1" spcCol="1270" anchor="ctr" anchorCtr="0">
              <a:noAutofit/>
            </a:bodyPr>
            <a:lstStyle/>
            <a:p>
              <a:pPr marL="266700" defTabSz="889000">
                <a:lnSpc>
                  <a:spcPct val="90000"/>
                </a:lnSpc>
                <a:spcAft>
                  <a:spcPct val="35000"/>
                </a:spcAft>
              </a:pPr>
              <a:r>
                <a:rPr lang="en-GB" sz="2000" dirty="0">
                  <a:latin typeface="Calibri"/>
                  <a:cs typeface="Calibri"/>
                </a:rPr>
                <a:t>Share information with them</a:t>
              </a:r>
              <a:endParaRPr lang="en-US" sz="2000" dirty="0">
                <a:latin typeface="Calibri"/>
                <a:cs typeface="Calibri"/>
              </a:endParaRPr>
            </a:p>
          </p:txBody>
        </p:sp>
      </p:grpSp>
      <p:sp>
        <p:nvSpPr>
          <p:cNvPr id="14" name="Rectangle 13"/>
          <p:cNvSpPr/>
          <p:nvPr/>
        </p:nvSpPr>
        <p:spPr>
          <a:xfrm>
            <a:off x="4626793" y="1934277"/>
            <a:ext cx="1080000" cy="1206353"/>
          </a:xfrm>
          <a:prstGeom prst="rect">
            <a:avLst/>
          </a:prstGeom>
          <a:blipFill rotWithShape="1">
            <a:blip r:embed="rId4"/>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15" name="Group 14"/>
          <p:cNvGrpSpPr/>
          <p:nvPr/>
        </p:nvGrpSpPr>
        <p:grpSpPr>
          <a:xfrm>
            <a:off x="717935" y="3533879"/>
            <a:ext cx="3676507" cy="1148908"/>
            <a:chOff x="247518" y="1921522"/>
            <a:chExt cx="3676507" cy="1148908"/>
          </a:xfrm>
        </p:grpSpPr>
        <p:sp>
          <p:nvSpPr>
            <p:cNvPr id="29" name="Rectangle 28"/>
            <p:cNvSpPr/>
            <p:nvPr/>
          </p:nvSpPr>
          <p:spPr>
            <a:xfrm>
              <a:off x="247518" y="1921522"/>
              <a:ext cx="3676507" cy="1148908"/>
            </a:xfrm>
            <a:prstGeom prst="rect">
              <a:avLst/>
            </a:prstGeom>
            <a:ln>
              <a:solidFill>
                <a:schemeClr val="accent4">
                  <a:lumMod val="75000"/>
                </a:schemeClr>
              </a:solidFill>
            </a:ln>
          </p:spPr>
          <p:style>
            <a:lnRef idx="2">
              <a:schemeClr val="accent5"/>
            </a:lnRef>
            <a:fillRef idx="1">
              <a:schemeClr val="lt1"/>
            </a:fillRef>
            <a:effectRef idx="0">
              <a:schemeClr val="accent5"/>
            </a:effectRef>
            <a:fontRef idx="minor">
              <a:schemeClr val="dk1">
                <a:hueOff val="0"/>
                <a:satOff val="0"/>
                <a:lumOff val="0"/>
                <a:alphaOff val="0"/>
              </a:schemeClr>
            </a:fontRef>
          </p:style>
        </p:sp>
        <p:sp>
          <p:nvSpPr>
            <p:cNvPr id="30" name="Rectangle 29"/>
            <p:cNvSpPr/>
            <p:nvPr/>
          </p:nvSpPr>
          <p:spPr>
            <a:xfrm>
              <a:off x="247518" y="1921522"/>
              <a:ext cx="3676507" cy="11489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8194" tIns="76200" rIns="76200" bIns="76200" numCol="1" spcCol="1270" anchor="ctr" anchorCtr="0">
              <a:noAutofit/>
            </a:bodyPr>
            <a:lstStyle/>
            <a:p>
              <a:pPr marL="266700" lvl="0" algn="l" defTabSz="889000">
                <a:lnSpc>
                  <a:spcPct val="90000"/>
                </a:lnSpc>
                <a:spcBef>
                  <a:spcPct val="0"/>
                </a:spcBef>
                <a:spcAft>
                  <a:spcPct val="35000"/>
                </a:spcAft>
              </a:pPr>
              <a:r>
                <a:rPr lang="en-GB" sz="2000" kern="1200" dirty="0" smtClean="0">
                  <a:latin typeface="Calibri"/>
                  <a:cs typeface="Calibri"/>
                </a:rPr>
                <a:t>Listen to their views</a:t>
              </a:r>
              <a:endParaRPr lang="en-US" sz="2000" kern="1200" dirty="0">
                <a:latin typeface="Calibri"/>
                <a:cs typeface="Calibri"/>
              </a:endParaRPr>
            </a:p>
          </p:txBody>
        </p:sp>
      </p:grpSp>
      <p:grpSp>
        <p:nvGrpSpPr>
          <p:cNvPr id="17" name="Group 16"/>
          <p:cNvGrpSpPr/>
          <p:nvPr/>
        </p:nvGrpSpPr>
        <p:grpSpPr>
          <a:xfrm>
            <a:off x="4954579" y="3546579"/>
            <a:ext cx="3676507" cy="1148908"/>
            <a:chOff x="4433362" y="1921522"/>
            <a:chExt cx="3676507" cy="1148908"/>
          </a:xfrm>
        </p:grpSpPr>
        <p:sp>
          <p:nvSpPr>
            <p:cNvPr id="27" name="Rectangle 26"/>
            <p:cNvSpPr/>
            <p:nvPr/>
          </p:nvSpPr>
          <p:spPr>
            <a:xfrm>
              <a:off x="4433362" y="1921522"/>
              <a:ext cx="3676507" cy="1148908"/>
            </a:xfrm>
            <a:prstGeom prst="rect">
              <a:avLst/>
            </a:prstGeom>
            <a:ln>
              <a:solidFill>
                <a:schemeClr val="accent4">
                  <a:lumMod val="75000"/>
                </a:schemeClr>
              </a:solidFill>
            </a:ln>
          </p:spPr>
          <p:style>
            <a:lnRef idx="2">
              <a:schemeClr val="accent5"/>
            </a:lnRef>
            <a:fillRef idx="1">
              <a:schemeClr val="lt1"/>
            </a:fillRef>
            <a:effectRef idx="0">
              <a:schemeClr val="accent5"/>
            </a:effectRef>
            <a:fontRef idx="minor">
              <a:schemeClr val="dk1">
                <a:hueOff val="0"/>
                <a:satOff val="0"/>
                <a:lumOff val="0"/>
                <a:alphaOff val="0"/>
              </a:schemeClr>
            </a:fontRef>
          </p:style>
        </p:sp>
        <p:sp>
          <p:nvSpPr>
            <p:cNvPr id="28" name="Rectangle 27"/>
            <p:cNvSpPr/>
            <p:nvPr/>
          </p:nvSpPr>
          <p:spPr>
            <a:xfrm>
              <a:off x="4433362" y="1921522"/>
              <a:ext cx="3676507" cy="11489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8194" tIns="76200" rIns="76200" bIns="76200" numCol="1" spcCol="1270" anchor="ctr" anchorCtr="0">
              <a:noAutofit/>
            </a:bodyPr>
            <a:lstStyle/>
            <a:p>
              <a:pPr marL="266700" lvl="0" defTabSz="889000">
                <a:lnSpc>
                  <a:spcPct val="90000"/>
                </a:lnSpc>
                <a:spcAft>
                  <a:spcPct val="35000"/>
                </a:spcAft>
              </a:pPr>
              <a:r>
                <a:rPr lang="en-GB" sz="2000" kern="1200" dirty="0" smtClean="0">
                  <a:latin typeface="Calibri"/>
                  <a:cs typeface="Calibri"/>
                </a:rPr>
                <a:t>In</a:t>
              </a:r>
              <a:r>
                <a:rPr lang="en-GB" sz="2000" dirty="0">
                  <a:latin typeface="Calibri"/>
                  <a:cs typeface="Calibri"/>
                </a:rPr>
                <a:t>volve them in processes of development planning and decision-making</a:t>
              </a:r>
              <a:endParaRPr lang="en-US" sz="2000" dirty="0">
                <a:latin typeface="Calibri"/>
                <a:cs typeface="Calibri"/>
              </a:endParaRPr>
            </a:p>
          </p:txBody>
        </p:sp>
      </p:grpSp>
      <p:sp>
        <p:nvSpPr>
          <p:cNvPr id="18" name="Rectangle 17"/>
          <p:cNvSpPr/>
          <p:nvPr/>
        </p:nvSpPr>
        <p:spPr>
          <a:xfrm>
            <a:off x="4581618" y="3380626"/>
            <a:ext cx="1065982" cy="1206353"/>
          </a:xfrm>
          <a:prstGeom prst="rect">
            <a:avLst/>
          </a:prstGeom>
          <a:blipFill rotWithShape="1">
            <a:blip r:embed="rId5"/>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21" name="Group 20"/>
          <p:cNvGrpSpPr/>
          <p:nvPr/>
        </p:nvGrpSpPr>
        <p:grpSpPr>
          <a:xfrm>
            <a:off x="4939942" y="5107227"/>
            <a:ext cx="3676507" cy="1148908"/>
            <a:chOff x="4367925" y="3367870"/>
            <a:chExt cx="3676507" cy="1148908"/>
          </a:xfrm>
        </p:grpSpPr>
        <p:sp>
          <p:nvSpPr>
            <p:cNvPr id="23" name="Rectangle 22"/>
            <p:cNvSpPr/>
            <p:nvPr/>
          </p:nvSpPr>
          <p:spPr>
            <a:xfrm>
              <a:off x="4367925" y="3367870"/>
              <a:ext cx="3676507" cy="1148908"/>
            </a:xfrm>
            <a:prstGeom prst="rect">
              <a:avLst/>
            </a:prstGeom>
            <a:ln>
              <a:solidFill>
                <a:schemeClr val="accent4">
                  <a:lumMod val="75000"/>
                </a:schemeClr>
              </a:solidFill>
            </a:ln>
          </p:spPr>
          <p:style>
            <a:lnRef idx="2">
              <a:schemeClr val="accent5"/>
            </a:lnRef>
            <a:fillRef idx="1">
              <a:schemeClr val="lt1"/>
            </a:fillRef>
            <a:effectRef idx="0">
              <a:schemeClr val="accent5"/>
            </a:effectRef>
            <a:fontRef idx="minor">
              <a:schemeClr val="dk1">
                <a:hueOff val="0"/>
                <a:satOff val="0"/>
                <a:lumOff val="0"/>
                <a:alphaOff val="0"/>
              </a:schemeClr>
            </a:fontRef>
          </p:style>
        </p:sp>
        <p:sp>
          <p:nvSpPr>
            <p:cNvPr id="24" name="Rectangle 23"/>
            <p:cNvSpPr/>
            <p:nvPr/>
          </p:nvSpPr>
          <p:spPr>
            <a:xfrm>
              <a:off x="4367925" y="3367870"/>
              <a:ext cx="3676507" cy="11489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8194" tIns="76200" rIns="76200" bIns="76200" numCol="1" spcCol="1270" anchor="ctr" anchorCtr="0">
              <a:noAutofit/>
            </a:bodyPr>
            <a:lstStyle/>
            <a:p>
              <a:pPr marL="266700" lvl="0" algn="l" defTabSz="889000">
                <a:lnSpc>
                  <a:spcPct val="90000"/>
                </a:lnSpc>
                <a:spcBef>
                  <a:spcPct val="0"/>
                </a:spcBef>
                <a:spcAft>
                  <a:spcPct val="35000"/>
                </a:spcAft>
              </a:pPr>
              <a:r>
                <a:rPr lang="en-GB" sz="2000" kern="1200" dirty="0" smtClean="0">
                  <a:latin typeface="Calibri"/>
                  <a:cs typeface="Calibri"/>
                </a:rPr>
                <a:t>Empower them to initiate, manage and control their own self-development</a:t>
              </a:r>
              <a:endParaRPr lang="en-US" sz="2000" kern="1200" dirty="0">
                <a:latin typeface="Calibri"/>
                <a:cs typeface="Calibri"/>
              </a:endParaRPr>
            </a:p>
          </p:txBody>
        </p:sp>
      </p:grpSp>
      <p:pic>
        <p:nvPicPr>
          <p:cNvPr id="37" name="Picture 36"/>
          <p:cNvPicPr>
            <a:picLocks/>
          </p:cNvPicPr>
          <p:nvPr/>
        </p:nvPicPr>
        <p:blipFill>
          <a:blip r:embed="rId6"/>
          <a:stretch>
            <a:fillRect/>
          </a:stretch>
        </p:blipFill>
        <p:spPr>
          <a:xfrm>
            <a:off x="419100" y="3416300"/>
            <a:ext cx="1080000" cy="1224000"/>
          </a:xfrm>
          <a:prstGeom prst="rect">
            <a:avLst/>
          </a:prstGeom>
        </p:spPr>
      </p:pic>
      <p:pic>
        <p:nvPicPr>
          <p:cNvPr id="40" name="Picture 39"/>
          <p:cNvPicPr>
            <a:picLocks/>
          </p:cNvPicPr>
          <p:nvPr/>
        </p:nvPicPr>
        <p:blipFill>
          <a:blip r:embed="rId7"/>
          <a:stretch>
            <a:fillRect/>
          </a:stretch>
        </p:blipFill>
        <p:spPr>
          <a:xfrm>
            <a:off x="4584698" y="4889500"/>
            <a:ext cx="1007996" cy="1224000"/>
          </a:xfrm>
          <a:prstGeom prst="rect">
            <a:avLst/>
          </a:prstGeom>
        </p:spPr>
      </p:pic>
    </p:spTree>
    <p:extLst>
      <p:ext uri="{BB962C8B-B14F-4D97-AF65-F5344CB8AC3E}">
        <p14:creationId xmlns:p14="http://schemas.microsoft.com/office/powerpoint/2010/main" val="1247538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t>
            </a:r>
            <a:r>
              <a:rPr lang="en-GB" dirty="0" smtClean="0"/>
              <a:t>Management Principles </a:t>
            </a:r>
            <a:r>
              <a:rPr lang="en-GB" dirty="0"/>
              <a:t>of the TDA/SAP </a:t>
            </a:r>
            <a:r>
              <a:rPr lang="en-GB" dirty="0" smtClean="0"/>
              <a:t>Approach</a:t>
            </a:r>
            <a:endParaRPr lang="en-US" dirty="0"/>
          </a:p>
        </p:txBody>
      </p:sp>
      <p:grpSp>
        <p:nvGrpSpPr>
          <p:cNvPr id="5" name="Group 4"/>
          <p:cNvGrpSpPr/>
          <p:nvPr/>
        </p:nvGrpSpPr>
        <p:grpSpPr>
          <a:xfrm>
            <a:off x="5174979" y="2410712"/>
            <a:ext cx="1467413" cy="1467413"/>
            <a:chOff x="4946378" y="480312"/>
            <a:chExt cx="1467413" cy="1467413"/>
          </a:xfrm>
          <a:solidFill>
            <a:srgbClr val="339933"/>
          </a:solidFill>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Stepwise consensus </a:t>
              </a:r>
              <a:r>
                <a:rPr lang="en-US" sz="1400" b="1" dirty="0">
                  <a:solidFill>
                    <a:srgbClr val="FFFFFF"/>
                  </a:solidFill>
                  <a:latin typeface="Calibri"/>
                  <a:cs typeface="Calibri"/>
                </a:rPr>
                <a:t>B</a:t>
              </a:r>
              <a:r>
                <a:rPr lang="en-US" sz="1400" b="1" kern="1200" dirty="0" smtClean="0">
                  <a:solidFill>
                    <a:srgbClr val="FFFFFF"/>
                  </a:solidFill>
                  <a:latin typeface="Calibri"/>
                  <a:cs typeface="Calibri"/>
                </a:rPr>
                <a:t>uilding</a:t>
              </a:r>
              <a:endParaRPr lang="en-US" sz="1400" b="1" kern="1200" dirty="0">
                <a:solidFill>
                  <a:srgbClr val="FFFFFF"/>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olidFill>
            <a:srgbClr val="339966"/>
          </a:solidFill>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a:cs typeface="Calibri"/>
                </a:rPr>
                <a:t>Transparency</a:t>
              </a:r>
              <a:endParaRPr lang="en-US" sz="1400" b="1" kern="1200" dirty="0">
                <a:solidFill>
                  <a:schemeClr val="tx1"/>
                </a:solidFill>
                <a:latin typeface="Calibri"/>
                <a:cs typeface="Calibri"/>
              </a:endParaRPr>
            </a:p>
          </p:txBody>
        </p:sp>
      </p:grpSp>
      <p:grpSp>
        <p:nvGrpSpPr>
          <p:cNvPr id="7" name="Group 6"/>
          <p:cNvGrpSpPr/>
          <p:nvPr/>
        </p:nvGrpSpPr>
        <p:grpSpPr>
          <a:xfrm>
            <a:off x="4540534" y="5190400"/>
            <a:ext cx="1467413" cy="1467413"/>
            <a:chOff x="4311933" y="3260000"/>
            <a:chExt cx="1467413" cy="1467413"/>
          </a:xfrm>
          <a:solidFill>
            <a:srgbClr val="33CC66"/>
          </a:solidFill>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111968"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Accountability</a:t>
              </a:r>
              <a:endParaRPr lang="en-US" sz="1400" b="1" kern="1200" dirty="0">
                <a:solidFill>
                  <a:srgbClr val="000000"/>
                </a:solidFill>
                <a:latin typeface="Calibri"/>
                <a:cs typeface="Calibri"/>
              </a:endParaRPr>
            </a:p>
          </p:txBody>
        </p:sp>
      </p:grpSp>
      <p:grpSp>
        <p:nvGrpSpPr>
          <p:cNvPr id="8" name="Group 7"/>
          <p:cNvGrpSpPr/>
          <p:nvPr/>
        </p:nvGrpSpPr>
        <p:grpSpPr>
          <a:xfrm>
            <a:off x="2958253" y="5190400"/>
            <a:ext cx="1467413" cy="1467413"/>
            <a:chOff x="2729652" y="3260000"/>
            <a:chExt cx="1467413" cy="1467413"/>
          </a:xfrm>
          <a:solidFill>
            <a:srgbClr val="FF3300"/>
          </a:solidFill>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66FF33"/>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Inter-sectoral Policy Building</a:t>
              </a:r>
              <a:endParaRPr lang="en-US" sz="1400" b="1" kern="1200" dirty="0">
                <a:solidFill>
                  <a:srgbClr val="00000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olidFill>
            <a:srgbClr val="669900"/>
          </a:solidFill>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Donor Partnerships</a:t>
              </a:r>
              <a:endParaRPr lang="en-US" sz="1400" b="1" kern="1200" dirty="0">
                <a:solidFill>
                  <a:srgbClr val="00000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olidFill>
            <a:srgbClr val="336600"/>
          </a:solidFill>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a:cs typeface="Calibri"/>
                </a:rPr>
                <a:t>Government Commitment</a:t>
              </a:r>
              <a:endParaRPr lang="en-US" sz="1400" b="1" kern="1200" dirty="0">
                <a:solidFill>
                  <a:schemeClr val="bg1"/>
                </a:solidFill>
                <a:latin typeface="Calibri"/>
                <a:cs typeface="Calibri"/>
              </a:endParaRPr>
            </a:p>
          </p:txBody>
        </p:sp>
      </p:grpSp>
      <p:grpSp>
        <p:nvGrpSpPr>
          <p:cNvPr id="25" name="Group 24"/>
          <p:cNvGrpSpPr/>
          <p:nvPr/>
        </p:nvGrpSpPr>
        <p:grpSpPr>
          <a:xfrm>
            <a:off x="3749393" y="1724187"/>
            <a:ext cx="1467413" cy="1467413"/>
            <a:chOff x="3520792" y="-206213"/>
            <a:chExt cx="1467413" cy="1467413"/>
          </a:xfrm>
          <a:solidFill>
            <a:srgbClr val="339900"/>
          </a:solidFill>
          <a:scene3d>
            <a:camera prst="orthographicFront"/>
            <a:lightRig rig="threePt" dir="t">
              <a:rot lat="0" lon="0" rev="7500000"/>
            </a:lightRig>
          </a:scene3d>
        </p:grpSpPr>
        <p:sp>
          <p:nvSpPr>
            <p:cNvPr id="26" name="Oval 25"/>
            <p:cNvSpPr/>
            <p:nvPr/>
          </p:nvSpPr>
          <p:spPr>
            <a:xfrm>
              <a:off x="3520792" y="-206213"/>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Oval 4"/>
            <p:cNvSpPr/>
            <p:nvPr/>
          </p:nvSpPr>
          <p:spPr>
            <a:xfrm>
              <a:off x="3735690" y="8685"/>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Collaboration</a:t>
              </a:r>
              <a:endParaRPr lang="en-US" sz="1400" b="1" kern="1200" dirty="0">
                <a:solidFill>
                  <a:srgbClr val="FFFFFF"/>
                </a:solidFill>
                <a:latin typeface="Calibri"/>
                <a:cs typeface="Calibri"/>
              </a:endParaRPr>
            </a:p>
          </p:txBody>
        </p:sp>
      </p:grpSp>
    </p:spTree>
    <p:extLst>
      <p:ext uri="{BB962C8B-B14F-4D97-AF65-F5344CB8AC3E}">
        <p14:creationId xmlns:p14="http://schemas.microsoft.com/office/powerpoint/2010/main" val="3190021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5"/>
                                        </p:tgtEl>
                                        <p:attrNameLst>
                                          <p:attrName>style.opacity</p:attrName>
                                        </p:attrNameLst>
                                      </p:cBhvr>
                                      <p:to>
                                        <p:strVal val="0.5"/>
                                      </p:to>
                                    </p:set>
                                    <p:animEffect filter="image" prLst="opacity: 0.5">
                                      <p:cBhvr rctx="IE">
                                        <p:cTn id="35" dur="indefinite"/>
                                        <p:tgtEl>
                                          <p:spTgt spid="5"/>
                                        </p:tgtEl>
                                      </p:cBhvr>
                                    </p:animEffect>
                                  </p:childTnLst>
                                </p:cTn>
                              </p:par>
                              <p:par>
                                <p:cTn id="36" presetID="9" presetClass="emph" presetSubtype="0" nodeType="withEffect">
                                  <p:stCondLst>
                                    <p:cond delay="0"/>
                                  </p:stCondLst>
                                  <p:childTnLst>
                                    <p:set>
                                      <p:cBhvr rctx="PPT">
                                        <p:cTn id="37" dur="indefinite"/>
                                        <p:tgtEl>
                                          <p:spTgt spid="6"/>
                                        </p:tgtEl>
                                        <p:attrNameLst>
                                          <p:attrName>style.opacity</p:attrName>
                                        </p:attrNameLst>
                                      </p:cBhvr>
                                      <p:to>
                                        <p:strVal val="0.5"/>
                                      </p:to>
                                    </p:set>
                                    <p:animEffect filter="image" prLst="opacity: 0.5">
                                      <p:cBhvr rctx="IE">
                                        <p:cTn id="38" dur="indefinite"/>
                                        <p:tgtEl>
                                          <p:spTgt spid="6"/>
                                        </p:tgtEl>
                                      </p:cBhvr>
                                    </p:animEffect>
                                  </p:childTnLst>
                                </p:cTn>
                              </p:par>
                              <p:par>
                                <p:cTn id="39" presetID="9" presetClass="emph" presetSubtype="0" nodeType="withEffect">
                                  <p:stCondLst>
                                    <p:cond delay="0"/>
                                  </p:stCondLst>
                                  <p:childTnLst>
                                    <p:set>
                                      <p:cBhvr rctx="PPT">
                                        <p:cTn id="40" dur="indefinite"/>
                                        <p:tgtEl>
                                          <p:spTgt spid="7"/>
                                        </p:tgtEl>
                                        <p:attrNameLst>
                                          <p:attrName>style.opacity</p:attrName>
                                        </p:attrNameLst>
                                      </p:cBhvr>
                                      <p:to>
                                        <p:strVal val="0.5"/>
                                      </p:to>
                                    </p:set>
                                    <p:animEffect filter="image" prLst="opacity: 0.5">
                                      <p:cBhvr rctx="IE">
                                        <p:cTn id="41" dur="indefinite"/>
                                        <p:tgtEl>
                                          <p:spTgt spid="7"/>
                                        </p:tgtEl>
                                      </p:cBhvr>
                                    </p:animEffect>
                                  </p:childTnLst>
                                </p:cTn>
                              </p:par>
                              <p:par>
                                <p:cTn id="42" presetID="9" presetClass="emph" presetSubtype="0" nodeType="withEffect">
                                  <p:stCondLst>
                                    <p:cond delay="0"/>
                                  </p:stCondLst>
                                  <p:childTnLst>
                                    <p:set>
                                      <p:cBhvr rctx="PPT">
                                        <p:cTn id="43" dur="indefinite"/>
                                        <p:tgtEl>
                                          <p:spTgt spid="8"/>
                                        </p:tgtEl>
                                        <p:attrNameLst>
                                          <p:attrName>style.opacity</p:attrName>
                                        </p:attrNameLst>
                                      </p:cBhvr>
                                      <p:to>
                                        <p:strVal val="0.5"/>
                                      </p:to>
                                    </p:set>
                                    <p:animEffect filter="image" prLst="opacity: 0.5">
                                      <p:cBhvr rctx="IE">
                                        <p:cTn id="44" dur="indefinite"/>
                                        <p:tgtEl>
                                          <p:spTgt spid="8"/>
                                        </p:tgtEl>
                                      </p:cBhvr>
                                    </p:animEffect>
                                  </p:childTnLst>
                                </p:cTn>
                              </p:par>
                              <p:par>
                                <p:cTn id="45" presetID="9" presetClass="emph" presetSubtype="0" nodeType="withEffect">
                                  <p:stCondLst>
                                    <p:cond delay="0"/>
                                  </p:stCondLst>
                                  <p:childTnLst>
                                    <p:set>
                                      <p:cBhvr rctx="PPT">
                                        <p:cTn id="46" dur="indefinite"/>
                                        <p:tgtEl>
                                          <p:spTgt spid="9"/>
                                        </p:tgtEl>
                                        <p:attrNameLst>
                                          <p:attrName>style.opacity</p:attrName>
                                        </p:attrNameLst>
                                      </p:cBhvr>
                                      <p:to>
                                        <p:strVal val="0.5"/>
                                      </p:to>
                                    </p:set>
                                    <p:animEffect filter="image" prLst="opacity: 0.5">
                                      <p:cBhvr rctx="IE">
                                        <p:cTn id="47" dur="indefinite"/>
                                        <p:tgtEl>
                                          <p:spTgt spid="9"/>
                                        </p:tgtEl>
                                      </p:cBhvr>
                                    </p:animEffect>
                                  </p:childTnLst>
                                </p:cTn>
                              </p:par>
                              <p:par>
                                <p:cTn id="48" presetID="9" presetClass="emph" presetSubtype="0" nodeType="withEffect">
                                  <p:stCondLst>
                                    <p:cond delay="0"/>
                                  </p:stCondLst>
                                  <p:childTnLst>
                                    <p:set>
                                      <p:cBhvr rctx="PPT">
                                        <p:cTn id="49" dur="indefinite"/>
                                        <p:tgtEl>
                                          <p:spTgt spid="10"/>
                                        </p:tgtEl>
                                        <p:attrNameLst>
                                          <p:attrName>style.opacity</p:attrName>
                                        </p:attrNameLst>
                                      </p:cBhvr>
                                      <p:to>
                                        <p:strVal val="0.5"/>
                                      </p:to>
                                    </p:set>
                                    <p:animEffect filter="image" prLst="opacity: 0.5">
                                      <p:cBhvr rctx="IE">
                                        <p:cTn id="50"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GEF?</a:t>
            </a:r>
            <a:endParaRPr lang="en-US" dirty="0"/>
          </a:p>
        </p:txBody>
      </p:sp>
      <p:sp>
        <p:nvSpPr>
          <p:cNvPr id="3" name="Content Placeholder 2"/>
          <p:cNvSpPr>
            <a:spLocks noGrp="1"/>
          </p:cNvSpPr>
          <p:nvPr>
            <p:ph idx="1"/>
          </p:nvPr>
        </p:nvSpPr>
        <p:spPr/>
        <p:txBody>
          <a:bodyPr/>
          <a:lstStyle/>
          <a:p>
            <a:r>
              <a:rPr lang="en-US" dirty="0" smtClean="0"/>
              <a:t>Largest </a:t>
            </a:r>
            <a:r>
              <a:rPr lang="en-US" dirty="0"/>
              <a:t>public funder of projects to improve the global </a:t>
            </a:r>
            <a:r>
              <a:rPr lang="en-US" dirty="0" smtClean="0"/>
              <a:t>environment</a:t>
            </a:r>
          </a:p>
          <a:p>
            <a:r>
              <a:rPr lang="en-US" dirty="0" smtClean="0"/>
              <a:t>Addresses </a:t>
            </a:r>
            <a:r>
              <a:rPr lang="en-US" dirty="0"/>
              <a:t>global environmental issues while supporting national sustainable development </a:t>
            </a:r>
            <a:r>
              <a:rPr lang="en-US" dirty="0" smtClean="0"/>
              <a:t>initiatives.</a:t>
            </a:r>
          </a:p>
          <a:p>
            <a:r>
              <a:rPr lang="en-US" dirty="0" smtClean="0"/>
              <a:t>Provides </a:t>
            </a:r>
            <a:r>
              <a:rPr lang="en-US" dirty="0"/>
              <a:t>grants for projects related to biodiversity, climate change, international waters, land degradation, the ozone layer, and persistent organic </a:t>
            </a:r>
            <a:r>
              <a:rPr lang="en-US" dirty="0" smtClean="0"/>
              <a:t>pollutants</a:t>
            </a:r>
            <a:endParaRPr lang="en-US" dirty="0"/>
          </a:p>
        </p:txBody>
      </p:sp>
    </p:spTree>
    <p:extLst>
      <p:ext uri="{BB962C8B-B14F-4D97-AF65-F5344CB8AC3E}">
        <p14:creationId xmlns:p14="http://schemas.microsoft.com/office/powerpoint/2010/main" val="1725900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endParaRPr lang="en-US" dirty="0" smtClean="0"/>
          </a:p>
          <a:p>
            <a:endParaRPr lang="en-US" dirty="0"/>
          </a:p>
          <a:p>
            <a:pPr marL="0" indent="0">
              <a:buNone/>
            </a:pPr>
            <a:endParaRPr lang="en-US" dirty="0" smtClean="0"/>
          </a:p>
        </p:txBody>
      </p:sp>
      <p:sp>
        <p:nvSpPr>
          <p:cNvPr id="5" name="Content Placeholder 2"/>
          <p:cNvSpPr txBox="1">
            <a:spLocks/>
          </p:cNvSpPr>
          <p:nvPr/>
        </p:nvSpPr>
        <p:spPr bwMode="auto">
          <a:xfrm>
            <a:off x="650875" y="2336801"/>
            <a:ext cx="75565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smtClean="0"/>
              <a:t>the </a:t>
            </a:r>
            <a:r>
              <a:rPr lang="en-GB" dirty="0"/>
              <a:t>TDA/SAP process should fully collaborate and integrate with other national, regional and international approaches, processes, initiatives or plans that have been, or are being developed for the water system. </a:t>
            </a:r>
            <a:endParaRPr lang="en-US" dirty="0"/>
          </a:p>
        </p:txBody>
      </p:sp>
    </p:spTree>
    <p:extLst>
      <p:ext uri="{BB962C8B-B14F-4D97-AF65-F5344CB8AC3E}">
        <p14:creationId xmlns:p14="http://schemas.microsoft.com/office/powerpoint/2010/main" val="3859776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pPr lvl="0"/>
            <a:r>
              <a:rPr lang="en-GB" dirty="0"/>
              <a:t>Integrated Water Resource Management (IWRM)</a:t>
            </a:r>
          </a:p>
          <a:p>
            <a:pPr lvl="0"/>
            <a:r>
              <a:rPr lang="en-GB" dirty="0"/>
              <a:t>The Large Marine Ecosystem (LME) Approach </a:t>
            </a:r>
          </a:p>
          <a:p>
            <a:pPr lvl="0"/>
            <a:r>
              <a:rPr lang="en-GB" dirty="0"/>
              <a:t>Integrated Coastal Management Processes</a:t>
            </a:r>
          </a:p>
          <a:p>
            <a:pPr lvl="0"/>
            <a:r>
              <a:rPr lang="en-GB" dirty="0"/>
              <a:t>River Basin Management Plans</a:t>
            </a:r>
          </a:p>
          <a:p>
            <a:r>
              <a:rPr lang="en-GB" dirty="0"/>
              <a:t> </a:t>
            </a:r>
            <a:r>
              <a:rPr lang="en-GB" dirty="0" smtClean="0"/>
              <a:t>International </a:t>
            </a:r>
            <a:r>
              <a:rPr lang="en-GB" dirty="0"/>
              <a:t>conventions and non-mandatory </a:t>
            </a:r>
            <a:r>
              <a:rPr lang="en-GB" dirty="0" smtClean="0"/>
              <a:t>standards</a:t>
            </a:r>
            <a:endParaRPr lang="en-GB" dirty="0"/>
          </a:p>
          <a:p>
            <a:endParaRPr lang="en-US" dirty="0"/>
          </a:p>
        </p:txBody>
      </p:sp>
    </p:spTree>
    <p:extLst>
      <p:ext uri="{BB962C8B-B14F-4D97-AF65-F5344CB8AC3E}">
        <p14:creationId xmlns:p14="http://schemas.microsoft.com/office/powerpoint/2010/main" val="1148544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5" name="Group 4"/>
          <p:cNvGrpSpPr/>
          <p:nvPr/>
        </p:nvGrpSpPr>
        <p:grpSpPr>
          <a:xfrm>
            <a:off x="5174979" y="2410712"/>
            <a:ext cx="1467413" cy="1467413"/>
            <a:chOff x="4946378" y="480312"/>
            <a:chExt cx="1467413" cy="1467413"/>
          </a:xfrm>
          <a:solidFill>
            <a:srgbClr val="339933"/>
          </a:solidFill>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Stepwise consensus </a:t>
              </a:r>
              <a:r>
                <a:rPr lang="en-US" sz="1400" b="1" dirty="0">
                  <a:solidFill>
                    <a:srgbClr val="FFFFFF"/>
                  </a:solidFill>
                  <a:latin typeface="Calibri"/>
                  <a:cs typeface="Calibri"/>
                </a:rPr>
                <a:t>B</a:t>
              </a:r>
              <a:r>
                <a:rPr lang="en-US" sz="1400" b="1" kern="1200" dirty="0" smtClean="0">
                  <a:solidFill>
                    <a:srgbClr val="FFFFFF"/>
                  </a:solidFill>
                  <a:latin typeface="Calibri"/>
                  <a:cs typeface="Calibri"/>
                </a:rPr>
                <a:t>uilding</a:t>
              </a:r>
              <a:endParaRPr lang="en-US" sz="1400" b="1" kern="1200" dirty="0">
                <a:solidFill>
                  <a:srgbClr val="FFFFFF"/>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olidFill>
            <a:srgbClr val="339966"/>
          </a:solidFill>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a:cs typeface="Calibri"/>
                </a:rPr>
                <a:t>Transparency</a:t>
              </a:r>
              <a:endParaRPr lang="en-US" sz="1400" b="1" kern="1200" dirty="0">
                <a:solidFill>
                  <a:schemeClr val="tx1"/>
                </a:solidFill>
                <a:latin typeface="Calibri"/>
                <a:cs typeface="Calibri"/>
              </a:endParaRPr>
            </a:p>
          </p:txBody>
        </p:sp>
      </p:grpSp>
      <p:grpSp>
        <p:nvGrpSpPr>
          <p:cNvPr id="7" name="Group 6"/>
          <p:cNvGrpSpPr/>
          <p:nvPr/>
        </p:nvGrpSpPr>
        <p:grpSpPr>
          <a:xfrm>
            <a:off x="4540534" y="5190400"/>
            <a:ext cx="1467413" cy="1467413"/>
            <a:chOff x="4311933" y="3260000"/>
            <a:chExt cx="1467413" cy="1467413"/>
          </a:xfrm>
          <a:solidFill>
            <a:srgbClr val="33CC66"/>
          </a:solidFill>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111968"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Accountability</a:t>
              </a:r>
              <a:endParaRPr lang="en-US" sz="1400" b="1" kern="1200" dirty="0">
                <a:solidFill>
                  <a:srgbClr val="000000"/>
                </a:solidFill>
                <a:latin typeface="Calibri"/>
                <a:cs typeface="Calibri"/>
              </a:endParaRPr>
            </a:p>
          </p:txBody>
        </p:sp>
      </p:grpSp>
      <p:grpSp>
        <p:nvGrpSpPr>
          <p:cNvPr id="8" name="Group 7"/>
          <p:cNvGrpSpPr/>
          <p:nvPr/>
        </p:nvGrpSpPr>
        <p:grpSpPr>
          <a:xfrm>
            <a:off x="2958253" y="5190400"/>
            <a:ext cx="1467413" cy="1467413"/>
            <a:chOff x="2729652" y="3260000"/>
            <a:chExt cx="1467413" cy="1467413"/>
          </a:xfrm>
          <a:solidFill>
            <a:srgbClr val="FF3300"/>
          </a:solidFill>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66FF33"/>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Inter-sectoral Policy Building</a:t>
              </a:r>
              <a:endParaRPr lang="en-US" sz="1400" b="1" kern="1200" dirty="0">
                <a:solidFill>
                  <a:srgbClr val="00000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olidFill>
            <a:srgbClr val="669900"/>
          </a:solidFill>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Donor Partnerships</a:t>
              </a:r>
              <a:endParaRPr lang="en-US" sz="1400" b="1" kern="1200" dirty="0">
                <a:solidFill>
                  <a:srgbClr val="00000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olidFill>
            <a:srgbClr val="336600"/>
          </a:solidFill>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a:cs typeface="Calibri"/>
                </a:rPr>
                <a:t>Government Commitment</a:t>
              </a:r>
              <a:endParaRPr lang="en-US" sz="1400" b="1" kern="1200" dirty="0">
                <a:solidFill>
                  <a:schemeClr val="bg1"/>
                </a:solidFill>
                <a:latin typeface="Calibri"/>
                <a:cs typeface="Calibri"/>
              </a:endParaRPr>
            </a:p>
          </p:txBody>
        </p:sp>
      </p:grpSp>
      <p:grpSp>
        <p:nvGrpSpPr>
          <p:cNvPr id="25" name="Group 24"/>
          <p:cNvGrpSpPr/>
          <p:nvPr/>
        </p:nvGrpSpPr>
        <p:grpSpPr>
          <a:xfrm>
            <a:off x="3749393" y="1724187"/>
            <a:ext cx="1467413" cy="1467413"/>
            <a:chOff x="3520792" y="-206213"/>
            <a:chExt cx="1467413" cy="1467413"/>
          </a:xfrm>
          <a:solidFill>
            <a:srgbClr val="339900"/>
          </a:solidFill>
          <a:scene3d>
            <a:camera prst="orthographicFront"/>
            <a:lightRig rig="threePt" dir="t">
              <a:rot lat="0" lon="0" rev="7500000"/>
            </a:lightRig>
          </a:scene3d>
        </p:grpSpPr>
        <p:sp>
          <p:nvSpPr>
            <p:cNvPr id="26" name="Oval 25"/>
            <p:cNvSpPr/>
            <p:nvPr/>
          </p:nvSpPr>
          <p:spPr>
            <a:xfrm>
              <a:off x="3520792" y="-206213"/>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Oval 4"/>
            <p:cNvSpPr/>
            <p:nvPr/>
          </p:nvSpPr>
          <p:spPr>
            <a:xfrm>
              <a:off x="3735690" y="8685"/>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Collaboration</a:t>
              </a:r>
              <a:endParaRPr lang="en-US" sz="1400" b="1" kern="1200" dirty="0">
                <a:solidFill>
                  <a:srgbClr val="FFFFFF"/>
                </a:solidFill>
                <a:latin typeface="Calibri"/>
                <a:cs typeface="Calibri"/>
              </a:endParaRPr>
            </a:p>
          </p:txBody>
        </p:sp>
      </p:grpSp>
    </p:spTree>
    <p:extLst>
      <p:ext uri="{BB962C8B-B14F-4D97-AF65-F5344CB8AC3E}">
        <p14:creationId xmlns:p14="http://schemas.microsoft.com/office/powerpoint/2010/main" val="82315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5"/>
                                        </p:tgtEl>
                                        <p:attrNameLst>
                                          <p:attrName>style.opacity</p:attrName>
                                        </p:attrNameLst>
                                      </p:cBhvr>
                                      <p:to>
                                        <p:strVal val="0.5"/>
                                      </p:to>
                                    </p:set>
                                    <p:animEffect filter="image" prLst="opacity: 0.5">
                                      <p:cBhvr rctx="IE">
                                        <p:cTn id="7" dur="indefinite"/>
                                        <p:tgtEl>
                                          <p:spTgt spid="25"/>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9" presetClass="emph" presetSubtype="0" nodeType="withEffect">
                                  <p:stCondLst>
                                    <p:cond delay="0"/>
                                  </p:stCondLst>
                                  <p:childTnLst>
                                    <p:set>
                                      <p:cBhvr rctx="PPT">
                                        <p:cTn id="21" dur="indefinite"/>
                                        <p:tgtEl>
                                          <p:spTgt spid="10"/>
                                        </p:tgtEl>
                                        <p:attrNameLst>
                                          <p:attrName>style.opacity</p:attrName>
                                        </p:attrNameLst>
                                      </p:cBhvr>
                                      <p:to>
                                        <p:strVal val="0.5"/>
                                      </p:to>
                                    </p:set>
                                    <p:animEffect filter="image" prLst="opacity: 0.5">
                                      <p:cBhvr rctx="IE">
                                        <p:cTn id="22"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Stepwise Consensus Building</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endParaRPr lang="en-US" dirty="0" smtClean="0"/>
          </a:p>
          <a:p>
            <a:endParaRPr lang="en-US" dirty="0"/>
          </a:p>
          <a:p>
            <a:pPr marL="0" indent="0">
              <a:buNone/>
            </a:pPr>
            <a:endParaRPr lang="en-US" dirty="0" smtClean="0"/>
          </a:p>
        </p:txBody>
      </p:sp>
      <p:sp>
        <p:nvSpPr>
          <p:cNvPr id="5" name="Content Placeholder 2"/>
          <p:cNvSpPr txBox="1">
            <a:spLocks/>
          </p:cNvSpPr>
          <p:nvPr/>
        </p:nvSpPr>
        <p:spPr bwMode="auto">
          <a:xfrm>
            <a:off x="638175" y="2082800"/>
            <a:ext cx="7556500" cy="35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t>To ensure an effective TDA/SAP Process, there is a requirement to build consensus at every step. </a:t>
            </a:r>
            <a:endParaRPr lang="en-GB" dirty="0" smtClean="0"/>
          </a:p>
          <a:p>
            <a:pPr marL="0" indent="0" algn="ctr">
              <a:buNone/>
            </a:pPr>
            <a:r>
              <a:rPr lang="en-GB" dirty="0" smtClean="0"/>
              <a:t>By </a:t>
            </a:r>
            <a:r>
              <a:rPr lang="en-GB" dirty="0"/>
              <a:t>including clear stakeholder representation at all stages, consensus-building is more likely, increasing the probability that the outcome will be “owned” by the stakeholders and sustainable in the long-term.</a:t>
            </a:r>
          </a:p>
        </p:txBody>
      </p:sp>
    </p:spTree>
    <p:extLst>
      <p:ext uri="{BB962C8B-B14F-4D97-AF65-F5344CB8AC3E}">
        <p14:creationId xmlns:p14="http://schemas.microsoft.com/office/powerpoint/2010/main" val="1937438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5" name="Group 4"/>
          <p:cNvGrpSpPr/>
          <p:nvPr/>
        </p:nvGrpSpPr>
        <p:grpSpPr>
          <a:xfrm>
            <a:off x="5174979" y="2410712"/>
            <a:ext cx="1467413" cy="1467413"/>
            <a:chOff x="4946378" y="480312"/>
            <a:chExt cx="1467413" cy="1467413"/>
          </a:xfrm>
          <a:solidFill>
            <a:srgbClr val="339933"/>
          </a:solidFill>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Stepwise consensus </a:t>
              </a:r>
              <a:r>
                <a:rPr lang="en-US" sz="1400" b="1" dirty="0">
                  <a:solidFill>
                    <a:srgbClr val="FFFFFF"/>
                  </a:solidFill>
                  <a:latin typeface="Calibri"/>
                  <a:cs typeface="Calibri"/>
                </a:rPr>
                <a:t>B</a:t>
              </a:r>
              <a:r>
                <a:rPr lang="en-US" sz="1400" b="1" kern="1200" dirty="0" smtClean="0">
                  <a:solidFill>
                    <a:srgbClr val="FFFFFF"/>
                  </a:solidFill>
                  <a:latin typeface="Calibri"/>
                  <a:cs typeface="Calibri"/>
                </a:rPr>
                <a:t>uilding</a:t>
              </a:r>
              <a:endParaRPr lang="en-US" sz="1400" b="1" kern="1200" dirty="0">
                <a:solidFill>
                  <a:srgbClr val="FFFFFF"/>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olidFill>
            <a:srgbClr val="339966"/>
          </a:solidFill>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a:cs typeface="Calibri"/>
                </a:rPr>
                <a:t>Transparency</a:t>
              </a:r>
              <a:endParaRPr lang="en-US" sz="1400" b="1" kern="1200" dirty="0">
                <a:solidFill>
                  <a:schemeClr val="tx1"/>
                </a:solidFill>
                <a:latin typeface="Calibri"/>
                <a:cs typeface="Calibri"/>
              </a:endParaRPr>
            </a:p>
          </p:txBody>
        </p:sp>
      </p:grpSp>
      <p:grpSp>
        <p:nvGrpSpPr>
          <p:cNvPr id="7" name="Group 6"/>
          <p:cNvGrpSpPr/>
          <p:nvPr/>
        </p:nvGrpSpPr>
        <p:grpSpPr>
          <a:xfrm>
            <a:off x="4540534" y="5190400"/>
            <a:ext cx="1467413" cy="1467413"/>
            <a:chOff x="4311933" y="3260000"/>
            <a:chExt cx="1467413" cy="1467413"/>
          </a:xfrm>
          <a:solidFill>
            <a:srgbClr val="33CC66"/>
          </a:solidFill>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111968"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Accountability</a:t>
              </a:r>
              <a:endParaRPr lang="en-US" sz="1400" b="1" kern="1200" dirty="0">
                <a:solidFill>
                  <a:srgbClr val="000000"/>
                </a:solidFill>
                <a:latin typeface="Calibri"/>
                <a:cs typeface="Calibri"/>
              </a:endParaRPr>
            </a:p>
          </p:txBody>
        </p:sp>
      </p:grpSp>
      <p:grpSp>
        <p:nvGrpSpPr>
          <p:cNvPr id="8" name="Group 7"/>
          <p:cNvGrpSpPr/>
          <p:nvPr/>
        </p:nvGrpSpPr>
        <p:grpSpPr>
          <a:xfrm>
            <a:off x="2958253" y="5190400"/>
            <a:ext cx="1467413" cy="1467413"/>
            <a:chOff x="2729652" y="3260000"/>
            <a:chExt cx="1467413" cy="1467413"/>
          </a:xfrm>
          <a:solidFill>
            <a:srgbClr val="FF3300"/>
          </a:solidFill>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66FF33"/>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Inter-sectoral Policy Building</a:t>
              </a:r>
              <a:endParaRPr lang="en-US" sz="1400" b="1" kern="1200" dirty="0">
                <a:solidFill>
                  <a:srgbClr val="00000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olidFill>
            <a:srgbClr val="669900"/>
          </a:solidFill>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Donor Partnerships</a:t>
              </a:r>
              <a:endParaRPr lang="en-US" sz="1400" b="1" kern="1200" dirty="0">
                <a:solidFill>
                  <a:srgbClr val="00000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olidFill>
            <a:srgbClr val="336600"/>
          </a:solidFill>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a:cs typeface="Calibri"/>
                </a:rPr>
                <a:t>Government Commitment</a:t>
              </a:r>
              <a:endParaRPr lang="en-US" sz="1400" b="1" kern="1200" dirty="0">
                <a:solidFill>
                  <a:schemeClr val="bg1"/>
                </a:solidFill>
                <a:latin typeface="Calibri"/>
                <a:cs typeface="Calibri"/>
              </a:endParaRPr>
            </a:p>
          </p:txBody>
        </p:sp>
      </p:grpSp>
      <p:grpSp>
        <p:nvGrpSpPr>
          <p:cNvPr id="25" name="Group 24"/>
          <p:cNvGrpSpPr/>
          <p:nvPr/>
        </p:nvGrpSpPr>
        <p:grpSpPr>
          <a:xfrm>
            <a:off x="3749393" y="1724187"/>
            <a:ext cx="1467413" cy="1467413"/>
            <a:chOff x="3520792" y="-206213"/>
            <a:chExt cx="1467413" cy="1467413"/>
          </a:xfrm>
          <a:solidFill>
            <a:srgbClr val="339900"/>
          </a:solidFill>
          <a:scene3d>
            <a:camera prst="orthographicFront"/>
            <a:lightRig rig="threePt" dir="t">
              <a:rot lat="0" lon="0" rev="7500000"/>
            </a:lightRig>
          </a:scene3d>
        </p:grpSpPr>
        <p:sp>
          <p:nvSpPr>
            <p:cNvPr id="26" name="Oval 25"/>
            <p:cNvSpPr/>
            <p:nvPr/>
          </p:nvSpPr>
          <p:spPr>
            <a:xfrm>
              <a:off x="3520792" y="-206213"/>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Oval 4"/>
            <p:cNvSpPr/>
            <p:nvPr/>
          </p:nvSpPr>
          <p:spPr>
            <a:xfrm>
              <a:off x="3735690" y="8685"/>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Collaboration</a:t>
              </a:r>
              <a:endParaRPr lang="en-US" sz="1400" b="1" kern="1200" dirty="0">
                <a:solidFill>
                  <a:srgbClr val="FFFFFF"/>
                </a:solidFill>
                <a:latin typeface="Calibri"/>
                <a:cs typeface="Calibri"/>
              </a:endParaRPr>
            </a:p>
          </p:txBody>
        </p:sp>
      </p:grpSp>
    </p:spTree>
    <p:extLst>
      <p:ext uri="{BB962C8B-B14F-4D97-AF65-F5344CB8AC3E}">
        <p14:creationId xmlns:p14="http://schemas.microsoft.com/office/powerpoint/2010/main" val="1325251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5"/>
                                        </p:tgtEl>
                                        <p:attrNameLst>
                                          <p:attrName>style.opacity</p:attrName>
                                        </p:attrNameLst>
                                      </p:cBhvr>
                                      <p:to>
                                        <p:strVal val="0.5"/>
                                      </p:to>
                                    </p:set>
                                    <p:animEffect filter="image" prLst="opacity: 0.5">
                                      <p:cBhvr rctx="IE">
                                        <p:cTn id="7" dur="indefinite"/>
                                        <p:tgtEl>
                                          <p:spTgt spid="25"/>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9" presetClass="emph" presetSubtype="0" nodeType="withEffect">
                                  <p:stCondLst>
                                    <p:cond delay="0"/>
                                  </p:stCondLst>
                                  <p:childTnLst>
                                    <p:set>
                                      <p:cBhvr rctx="PPT">
                                        <p:cTn id="21" dur="indefinite"/>
                                        <p:tgtEl>
                                          <p:spTgt spid="10"/>
                                        </p:tgtEl>
                                        <p:attrNameLst>
                                          <p:attrName>style.opacity</p:attrName>
                                        </p:attrNameLst>
                                      </p:cBhvr>
                                      <p:to>
                                        <p:strVal val="0.5"/>
                                      </p:to>
                                    </p:set>
                                    <p:animEffect filter="image" prLst="opacity: 0.5">
                                      <p:cBhvr rctx="IE">
                                        <p:cTn id="22"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sp>
        <p:nvSpPr>
          <p:cNvPr id="5" name="Content Placeholder 2"/>
          <p:cNvSpPr txBox="1">
            <a:spLocks/>
          </p:cNvSpPr>
          <p:nvPr/>
        </p:nvSpPr>
        <p:spPr bwMode="auto">
          <a:xfrm>
            <a:off x="625475" y="2463801"/>
            <a:ext cx="75565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The TDA/SAP process will be in the public </a:t>
            </a:r>
            <a:r>
              <a:rPr lang="en-US" dirty="0" smtClean="0"/>
              <a:t>domain so stakeholders </a:t>
            </a:r>
            <a:r>
              <a:rPr lang="en-US" dirty="0"/>
              <a:t>should agree to freely share the necessary information and information products, taking care that full recognition is given to information </a:t>
            </a:r>
            <a:r>
              <a:rPr lang="en-US" dirty="0" smtClean="0"/>
              <a:t>sources</a:t>
            </a:r>
            <a:endParaRPr lang="en-US" dirty="0"/>
          </a:p>
        </p:txBody>
      </p:sp>
    </p:spTree>
    <p:extLst>
      <p:ext uri="{BB962C8B-B14F-4D97-AF65-F5344CB8AC3E}">
        <p14:creationId xmlns:p14="http://schemas.microsoft.com/office/powerpoint/2010/main" val="548494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5" name="Group 4"/>
          <p:cNvGrpSpPr/>
          <p:nvPr/>
        </p:nvGrpSpPr>
        <p:grpSpPr>
          <a:xfrm>
            <a:off x="5174979" y="2410712"/>
            <a:ext cx="1467413" cy="1467413"/>
            <a:chOff x="4946378" y="480312"/>
            <a:chExt cx="1467413" cy="1467413"/>
          </a:xfrm>
          <a:solidFill>
            <a:srgbClr val="339933"/>
          </a:solidFill>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Stepwise consensus </a:t>
              </a:r>
              <a:r>
                <a:rPr lang="en-US" sz="1400" b="1" dirty="0">
                  <a:solidFill>
                    <a:srgbClr val="FFFFFF"/>
                  </a:solidFill>
                  <a:latin typeface="Calibri"/>
                  <a:cs typeface="Calibri"/>
                </a:rPr>
                <a:t>B</a:t>
              </a:r>
              <a:r>
                <a:rPr lang="en-US" sz="1400" b="1" kern="1200" dirty="0" smtClean="0">
                  <a:solidFill>
                    <a:srgbClr val="FFFFFF"/>
                  </a:solidFill>
                  <a:latin typeface="Calibri"/>
                  <a:cs typeface="Calibri"/>
                </a:rPr>
                <a:t>uilding</a:t>
              </a:r>
              <a:endParaRPr lang="en-US" sz="1400" b="1" kern="1200" dirty="0">
                <a:solidFill>
                  <a:srgbClr val="FFFFFF"/>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olidFill>
            <a:srgbClr val="339966"/>
          </a:solidFill>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a:cs typeface="Calibri"/>
                </a:rPr>
                <a:t>Transparency</a:t>
              </a:r>
              <a:endParaRPr lang="en-US" sz="1400" b="1" kern="1200" dirty="0">
                <a:solidFill>
                  <a:schemeClr val="tx1"/>
                </a:solidFill>
                <a:latin typeface="Calibri"/>
                <a:cs typeface="Calibri"/>
              </a:endParaRPr>
            </a:p>
          </p:txBody>
        </p:sp>
      </p:grpSp>
      <p:grpSp>
        <p:nvGrpSpPr>
          <p:cNvPr id="7" name="Group 6"/>
          <p:cNvGrpSpPr/>
          <p:nvPr/>
        </p:nvGrpSpPr>
        <p:grpSpPr>
          <a:xfrm>
            <a:off x="4540534" y="5190400"/>
            <a:ext cx="1467413" cy="1467413"/>
            <a:chOff x="4311933" y="3260000"/>
            <a:chExt cx="1467413" cy="1467413"/>
          </a:xfrm>
          <a:solidFill>
            <a:srgbClr val="33CC66"/>
          </a:solidFill>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111968"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Accountability</a:t>
              </a:r>
              <a:endParaRPr lang="en-US" sz="1400" b="1" kern="1200" dirty="0">
                <a:solidFill>
                  <a:srgbClr val="000000"/>
                </a:solidFill>
                <a:latin typeface="Calibri"/>
                <a:cs typeface="Calibri"/>
              </a:endParaRPr>
            </a:p>
          </p:txBody>
        </p:sp>
      </p:grpSp>
      <p:grpSp>
        <p:nvGrpSpPr>
          <p:cNvPr id="8" name="Group 7"/>
          <p:cNvGrpSpPr/>
          <p:nvPr/>
        </p:nvGrpSpPr>
        <p:grpSpPr>
          <a:xfrm>
            <a:off x="2958253" y="5190400"/>
            <a:ext cx="1467413" cy="1467413"/>
            <a:chOff x="2729652" y="3260000"/>
            <a:chExt cx="1467413" cy="1467413"/>
          </a:xfrm>
          <a:solidFill>
            <a:srgbClr val="FF3300"/>
          </a:solidFill>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66FF33"/>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Inter-sectoral Policy Building</a:t>
              </a:r>
              <a:endParaRPr lang="en-US" sz="1400" b="1" kern="1200" dirty="0">
                <a:solidFill>
                  <a:srgbClr val="00000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olidFill>
            <a:srgbClr val="669900"/>
          </a:solidFill>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Donor Partnerships</a:t>
              </a:r>
              <a:endParaRPr lang="en-US" sz="1400" b="1" kern="1200" dirty="0">
                <a:solidFill>
                  <a:srgbClr val="00000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olidFill>
            <a:srgbClr val="336600"/>
          </a:solidFill>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a:cs typeface="Calibri"/>
                </a:rPr>
                <a:t>Government Commitment</a:t>
              </a:r>
              <a:endParaRPr lang="en-US" sz="1400" b="1" kern="1200" dirty="0">
                <a:solidFill>
                  <a:schemeClr val="bg1"/>
                </a:solidFill>
                <a:latin typeface="Calibri"/>
                <a:cs typeface="Calibri"/>
              </a:endParaRPr>
            </a:p>
          </p:txBody>
        </p:sp>
      </p:grpSp>
      <p:grpSp>
        <p:nvGrpSpPr>
          <p:cNvPr id="25" name="Group 24"/>
          <p:cNvGrpSpPr/>
          <p:nvPr/>
        </p:nvGrpSpPr>
        <p:grpSpPr>
          <a:xfrm>
            <a:off x="3749393" y="1724187"/>
            <a:ext cx="1467413" cy="1467413"/>
            <a:chOff x="3520792" y="-206213"/>
            <a:chExt cx="1467413" cy="1467413"/>
          </a:xfrm>
          <a:solidFill>
            <a:srgbClr val="339900"/>
          </a:solidFill>
          <a:scene3d>
            <a:camera prst="orthographicFront"/>
            <a:lightRig rig="threePt" dir="t">
              <a:rot lat="0" lon="0" rev="7500000"/>
            </a:lightRig>
          </a:scene3d>
        </p:grpSpPr>
        <p:sp>
          <p:nvSpPr>
            <p:cNvPr id="26" name="Oval 25"/>
            <p:cNvSpPr/>
            <p:nvPr/>
          </p:nvSpPr>
          <p:spPr>
            <a:xfrm>
              <a:off x="3520792" y="-206213"/>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Oval 4"/>
            <p:cNvSpPr/>
            <p:nvPr/>
          </p:nvSpPr>
          <p:spPr>
            <a:xfrm>
              <a:off x="3735690" y="8685"/>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Collaboration</a:t>
              </a:r>
              <a:endParaRPr lang="en-US" sz="1400" b="1" kern="1200" dirty="0">
                <a:solidFill>
                  <a:srgbClr val="FFFFFF"/>
                </a:solidFill>
                <a:latin typeface="Calibri"/>
                <a:cs typeface="Calibri"/>
              </a:endParaRPr>
            </a:p>
          </p:txBody>
        </p:sp>
      </p:grpSp>
    </p:spTree>
    <p:extLst>
      <p:ext uri="{BB962C8B-B14F-4D97-AF65-F5344CB8AC3E}">
        <p14:creationId xmlns:p14="http://schemas.microsoft.com/office/powerpoint/2010/main" val="2895509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25"/>
                                        </p:tgtEl>
                                        <p:attrNameLst>
                                          <p:attrName>style.opacity</p:attrName>
                                        </p:attrNameLst>
                                      </p:cBhvr>
                                      <p:to>
                                        <p:strVal val="0.5"/>
                                      </p:to>
                                    </p:set>
                                    <p:animEffect filter="image" prLst="opacity: 0.5">
                                      <p:cBhvr rctx="IE">
                                        <p:cTn id="13" dur="indefinite"/>
                                        <p:tgtEl>
                                          <p:spTgt spid="25"/>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9" presetClass="emph" presetSubtype="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9" presetClass="emph" presetSubtype="0" nodeType="withEffect">
                                  <p:stCondLst>
                                    <p:cond delay="0"/>
                                  </p:stCondLst>
                                  <p:childTnLst>
                                    <p:set>
                                      <p:cBhvr rctx="PPT">
                                        <p:cTn id="21" dur="indefinite"/>
                                        <p:tgtEl>
                                          <p:spTgt spid="8"/>
                                        </p:tgtEl>
                                        <p:attrNameLst>
                                          <p:attrName>style.opacity</p:attrName>
                                        </p:attrNameLst>
                                      </p:cBhvr>
                                      <p:to>
                                        <p:strVal val="0.5"/>
                                      </p:to>
                                    </p:set>
                                    <p:animEffect filter="image" prLst="opacity: 0.5">
                                      <p:cBhvr rctx="IE">
                                        <p:cTn id="22"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endParaRPr lang="en-US" dirty="0" smtClean="0"/>
          </a:p>
          <a:p>
            <a:endParaRPr lang="en-US" dirty="0"/>
          </a:p>
          <a:p>
            <a:pPr marL="0" indent="0">
              <a:buNone/>
            </a:pPr>
            <a:endParaRPr lang="en-US" dirty="0" smtClean="0"/>
          </a:p>
        </p:txBody>
      </p:sp>
      <p:sp>
        <p:nvSpPr>
          <p:cNvPr id="6" name="Content Placeholder 2"/>
          <p:cNvSpPr txBox="1">
            <a:spLocks/>
          </p:cNvSpPr>
          <p:nvPr/>
        </p:nvSpPr>
        <p:spPr bwMode="auto">
          <a:xfrm>
            <a:off x="638175" y="2082800"/>
            <a:ext cx="7556500" cy="35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t>Parties committing themselves to implementing the SAP must be fully accountable for their actions. </a:t>
            </a:r>
            <a:endParaRPr lang="en-GB" dirty="0" smtClean="0"/>
          </a:p>
          <a:p>
            <a:pPr marL="0" indent="0" algn="ctr">
              <a:buNone/>
            </a:pPr>
            <a:r>
              <a:rPr lang="en-GB" dirty="0" smtClean="0"/>
              <a:t>Stakeholder </a:t>
            </a:r>
            <a:r>
              <a:rPr lang="en-GB" dirty="0"/>
              <a:t>groups, sectors and government agencies responsible for implementing the actions proposed within the SAP must be clearly and unambiguously identified.</a:t>
            </a:r>
          </a:p>
        </p:txBody>
      </p:sp>
    </p:spTree>
    <p:extLst>
      <p:ext uri="{BB962C8B-B14F-4D97-AF65-F5344CB8AC3E}">
        <p14:creationId xmlns:p14="http://schemas.microsoft.com/office/powerpoint/2010/main" val="507408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5" name="Group 4"/>
          <p:cNvGrpSpPr/>
          <p:nvPr/>
        </p:nvGrpSpPr>
        <p:grpSpPr>
          <a:xfrm>
            <a:off x="5174979" y="2410712"/>
            <a:ext cx="1467413" cy="1467413"/>
            <a:chOff x="4946378" y="480312"/>
            <a:chExt cx="1467413" cy="1467413"/>
          </a:xfrm>
          <a:solidFill>
            <a:srgbClr val="339933"/>
          </a:solidFill>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Stepwise consensus </a:t>
              </a:r>
              <a:r>
                <a:rPr lang="en-US" sz="1400" b="1" dirty="0">
                  <a:solidFill>
                    <a:srgbClr val="FFFFFF"/>
                  </a:solidFill>
                  <a:latin typeface="Calibri"/>
                  <a:cs typeface="Calibri"/>
                </a:rPr>
                <a:t>B</a:t>
              </a:r>
              <a:r>
                <a:rPr lang="en-US" sz="1400" b="1" kern="1200" dirty="0" smtClean="0">
                  <a:solidFill>
                    <a:srgbClr val="FFFFFF"/>
                  </a:solidFill>
                  <a:latin typeface="Calibri"/>
                  <a:cs typeface="Calibri"/>
                </a:rPr>
                <a:t>uilding</a:t>
              </a:r>
              <a:endParaRPr lang="en-US" sz="1400" b="1" kern="1200" dirty="0">
                <a:solidFill>
                  <a:srgbClr val="FFFFFF"/>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olidFill>
            <a:srgbClr val="339966"/>
          </a:solidFill>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a:cs typeface="Calibri"/>
                </a:rPr>
                <a:t>Transparency</a:t>
              </a:r>
              <a:endParaRPr lang="en-US" sz="1400" b="1" kern="1200" dirty="0">
                <a:solidFill>
                  <a:schemeClr val="tx1"/>
                </a:solidFill>
                <a:latin typeface="Calibri"/>
                <a:cs typeface="Calibri"/>
              </a:endParaRPr>
            </a:p>
          </p:txBody>
        </p:sp>
      </p:grpSp>
      <p:grpSp>
        <p:nvGrpSpPr>
          <p:cNvPr id="7" name="Group 6"/>
          <p:cNvGrpSpPr/>
          <p:nvPr/>
        </p:nvGrpSpPr>
        <p:grpSpPr>
          <a:xfrm>
            <a:off x="4540534" y="5190400"/>
            <a:ext cx="1467413" cy="1467413"/>
            <a:chOff x="4311933" y="3260000"/>
            <a:chExt cx="1467413" cy="1467413"/>
          </a:xfrm>
          <a:solidFill>
            <a:srgbClr val="33CC66"/>
          </a:solidFill>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111968"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Accountability</a:t>
              </a:r>
              <a:endParaRPr lang="en-US" sz="1400" b="1" kern="1200" dirty="0">
                <a:solidFill>
                  <a:srgbClr val="000000"/>
                </a:solidFill>
                <a:latin typeface="Calibri"/>
                <a:cs typeface="Calibri"/>
              </a:endParaRPr>
            </a:p>
          </p:txBody>
        </p:sp>
      </p:grpSp>
      <p:grpSp>
        <p:nvGrpSpPr>
          <p:cNvPr id="8" name="Group 7"/>
          <p:cNvGrpSpPr/>
          <p:nvPr/>
        </p:nvGrpSpPr>
        <p:grpSpPr>
          <a:xfrm>
            <a:off x="2958253" y="5190400"/>
            <a:ext cx="1467413" cy="1467413"/>
            <a:chOff x="2729652" y="3260000"/>
            <a:chExt cx="1467413" cy="1467413"/>
          </a:xfrm>
          <a:solidFill>
            <a:srgbClr val="FF3300"/>
          </a:solidFill>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66FF33"/>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Inter-sectoral Policy Building</a:t>
              </a:r>
              <a:endParaRPr lang="en-US" sz="1400" b="1" kern="1200" dirty="0">
                <a:solidFill>
                  <a:srgbClr val="00000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olidFill>
            <a:srgbClr val="669900"/>
          </a:solidFill>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Donor Partnerships</a:t>
              </a:r>
              <a:endParaRPr lang="en-US" sz="1400" b="1" kern="1200" dirty="0">
                <a:solidFill>
                  <a:srgbClr val="00000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olidFill>
            <a:srgbClr val="336600"/>
          </a:solidFill>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a:cs typeface="Calibri"/>
                </a:rPr>
                <a:t>Government Commitment</a:t>
              </a:r>
              <a:endParaRPr lang="en-US" sz="1400" b="1" kern="1200" dirty="0">
                <a:solidFill>
                  <a:schemeClr val="bg1"/>
                </a:solidFill>
                <a:latin typeface="Calibri"/>
                <a:cs typeface="Calibri"/>
              </a:endParaRPr>
            </a:p>
          </p:txBody>
        </p:sp>
      </p:grpSp>
      <p:grpSp>
        <p:nvGrpSpPr>
          <p:cNvPr id="25" name="Group 24"/>
          <p:cNvGrpSpPr/>
          <p:nvPr/>
        </p:nvGrpSpPr>
        <p:grpSpPr>
          <a:xfrm>
            <a:off x="3749393" y="1724187"/>
            <a:ext cx="1467413" cy="1467413"/>
            <a:chOff x="3520792" y="-206213"/>
            <a:chExt cx="1467413" cy="1467413"/>
          </a:xfrm>
          <a:solidFill>
            <a:srgbClr val="339900"/>
          </a:solidFill>
          <a:scene3d>
            <a:camera prst="orthographicFront"/>
            <a:lightRig rig="threePt" dir="t">
              <a:rot lat="0" lon="0" rev="7500000"/>
            </a:lightRig>
          </a:scene3d>
        </p:grpSpPr>
        <p:sp>
          <p:nvSpPr>
            <p:cNvPr id="26" name="Oval 25"/>
            <p:cNvSpPr/>
            <p:nvPr/>
          </p:nvSpPr>
          <p:spPr>
            <a:xfrm>
              <a:off x="3520792" y="-206213"/>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Oval 4"/>
            <p:cNvSpPr/>
            <p:nvPr/>
          </p:nvSpPr>
          <p:spPr>
            <a:xfrm>
              <a:off x="3735690" y="8685"/>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Collaboration</a:t>
              </a:r>
              <a:endParaRPr lang="en-US" sz="1400" b="1" kern="1200" dirty="0">
                <a:solidFill>
                  <a:srgbClr val="FFFFFF"/>
                </a:solidFill>
                <a:latin typeface="Calibri"/>
                <a:cs typeface="Calibri"/>
              </a:endParaRPr>
            </a:p>
          </p:txBody>
        </p:sp>
      </p:grpSp>
    </p:spTree>
    <p:extLst>
      <p:ext uri="{BB962C8B-B14F-4D97-AF65-F5344CB8AC3E}">
        <p14:creationId xmlns:p14="http://schemas.microsoft.com/office/powerpoint/2010/main" val="2795408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5"/>
                                      </p:to>
                                    </p:set>
                                    <p:animEffect filter="image" prLst="opacity: 0.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25"/>
                                        </p:tgtEl>
                                        <p:attrNameLst>
                                          <p:attrName>style.opacity</p:attrName>
                                        </p:attrNameLst>
                                      </p:cBhvr>
                                      <p:to>
                                        <p:strVal val="0.5"/>
                                      </p:to>
                                    </p:set>
                                    <p:animEffect filter="image" prLst="opacity: 0.5">
                                      <p:cBhvr rctx="IE">
                                        <p:cTn id="16" dur="indefinite"/>
                                        <p:tgtEl>
                                          <p:spTgt spid="25"/>
                                        </p:tgtEl>
                                      </p:cBhvr>
                                    </p:animEffect>
                                  </p:childTnLst>
                                </p:cTn>
                              </p:par>
                              <p:par>
                                <p:cTn id="17" presetID="9" presetClass="emph" presetSubtype="0" nodeType="withEffect">
                                  <p:stCondLst>
                                    <p:cond delay="0"/>
                                  </p:stCondLst>
                                  <p:childTnLst>
                                    <p:set>
                                      <p:cBhvr rctx="PPT">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par>
                                <p:cTn id="20" presetID="9" presetClass="emph" presetSubtype="0" nodeType="withEffect">
                                  <p:stCondLst>
                                    <p:cond delay="0"/>
                                  </p:stCondLst>
                                  <p:childTnLst>
                                    <p:set>
                                      <p:cBhvr rctx="PPT">
                                        <p:cTn id="21" dur="indefinite"/>
                                        <p:tgtEl>
                                          <p:spTgt spid="9"/>
                                        </p:tgtEl>
                                        <p:attrNameLst>
                                          <p:attrName>style.opacity</p:attrName>
                                        </p:attrNameLst>
                                      </p:cBhvr>
                                      <p:to>
                                        <p:strVal val="0.5"/>
                                      </p:to>
                                    </p:set>
                                    <p:animEffect filter="image" prLst="opacity: 0.5">
                                      <p:cBhvr rctx="IE">
                                        <p:cTn id="2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Inter-sectoral Policy Building</a:t>
            </a:r>
            <a:endParaRPr lang="en-US" dirty="0"/>
          </a:p>
        </p:txBody>
      </p:sp>
      <p:sp>
        <p:nvSpPr>
          <p:cNvPr id="4" name="Content Placeholder 2"/>
          <p:cNvSpPr txBox="1">
            <a:spLocks/>
          </p:cNvSpPr>
          <p:nvPr/>
        </p:nvSpPr>
        <p:spPr bwMode="auto">
          <a:xfrm>
            <a:off x="638175" y="2082800"/>
            <a:ext cx="75565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smtClean="0"/>
              <a:t>Solutions </a:t>
            </a:r>
            <a:r>
              <a:rPr lang="en-GB" dirty="0"/>
              <a:t>should be cross-cutting throughout the decision-making process in different sectors and at different levels.</a:t>
            </a:r>
          </a:p>
          <a:p>
            <a:pPr marL="0" indent="0" algn="ctr">
              <a:buNone/>
            </a:pPr>
            <a:r>
              <a:rPr lang="en-GB" dirty="0"/>
              <a:t>In order to develop a pragmatic SAP, direct participation of all key sectors involved in the transboundary problems should be encouraged </a:t>
            </a:r>
            <a:r>
              <a:rPr lang="en-GB" dirty="0" smtClean="0"/>
              <a:t>to ensure </a:t>
            </a:r>
            <a:r>
              <a:rPr lang="en-GB" dirty="0" err="1"/>
              <a:t>i</a:t>
            </a:r>
            <a:r>
              <a:rPr lang="en-US" dirty="0" err="1" smtClean="0"/>
              <a:t>nter</a:t>
            </a:r>
            <a:r>
              <a:rPr lang="en-US" dirty="0"/>
              <a:t>-sectoral </a:t>
            </a:r>
            <a:r>
              <a:rPr lang="en-US" dirty="0" smtClean="0"/>
              <a:t>policies are developed, when necessary</a:t>
            </a:r>
            <a:r>
              <a:rPr lang="en-GB" dirty="0" smtClean="0"/>
              <a:t> </a:t>
            </a:r>
            <a:endParaRPr lang="en-GB" dirty="0"/>
          </a:p>
        </p:txBody>
      </p:sp>
    </p:spTree>
    <p:extLst>
      <p:ext uri="{BB962C8B-B14F-4D97-AF65-F5344CB8AC3E}">
        <p14:creationId xmlns:p14="http://schemas.microsoft.com/office/powerpoint/2010/main" val="795664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GEF?</a:t>
            </a:r>
          </a:p>
        </p:txBody>
      </p:sp>
      <p:sp>
        <p:nvSpPr>
          <p:cNvPr id="3" name="Content Placeholder 2"/>
          <p:cNvSpPr>
            <a:spLocks noGrp="1"/>
          </p:cNvSpPr>
          <p:nvPr>
            <p:ph idx="1"/>
          </p:nvPr>
        </p:nvSpPr>
        <p:spPr/>
        <p:txBody>
          <a:bodyPr/>
          <a:lstStyle/>
          <a:p>
            <a:pPr marL="0" indent="0">
              <a:buNone/>
            </a:pPr>
            <a:r>
              <a:rPr lang="en-US" dirty="0"/>
              <a:t>Since </a:t>
            </a:r>
            <a:r>
              <a:rPr lang="en-US" dirty="0" smtClean="0"/>
              <a:t>1991:</a:t>
            </a:r>
          </a:p>
          <a:p>
            <a:r>
              <a:rPr lang="en-US" dirty="0" smtClean="0"/>
              <a:t>Provided </a:t>
            </a:r>
            <a:r>
              <a:rPr lang="en-US" dirty="0"/>
              <a:t>$10.5 billion in </a:t>
            </a:r>
            <a:r>
              <a:rPr lang="en-US" dirty="0" smtClean="0"/>
              <a:t>grants</a:t>
            </a:r>
          </a:p>
          <a:p>
            <a:r>
              <a:rPr lang="en-US" dirty="0" smtClean="0"/>
              <a:t>Leveraged </a:t>
            </a:r>
            <a:r>
              <a:rPr lang="en-US" dirty="0"/>
              <a:t>$51 billion in co-financing for over 2,700 projects in over 165 </a:t>
            </a:r>
            <a:r>
              <a:rPr lang="en-US" dirty="0" smtClean="0"/>
              <a:t>countries </a:t>
            </a:r>
          </a:p>
          <a:p>
            <a:r>
              <a:rPr lang="en-US" dirty="0" smtClean="0"/>
              <a:t>Made more than 14,000 small grants (through the SGP) directly to civil society and community based organizations, totaling $634 million</a:t>
            </a:r>
            <a:endParaRPr lang="en-US" b="1" dirty="0" smtClean="0">
              <a:hlinkClick r:id="rId2"/>
            </a:endParaRPr>
          </a:p>
          <a:p>
            <a:endParaRPr lang="en-US" dirty="0"/>
          </a:p>
        </p:txBody>
      </p:sp>
    </p:spTree>
    <p:extLst>
      <p:ext uri="{BB962C8B-B14F-4D97-AF65-F5344CB8AC3E}">
        <p14:creationId xmlns:p14="http://schemas.microsoft.com/office/powerpoint/2010/main" val="496768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5" name="Group 4"/>
          <p:cNvGrpSpPr/>
          <p:nvPr/>
        </p:nvGrpSpPr>
        <p:grpSpPr>
          <a:xfrm>
            <a:off x="5174979" y="2410712"/>
            <a:ext cx="1467413" cy="1467413"/>
            <a:chOff x="4946378" y="480312"/>
            <a:chExt cx="1467413" cy="1467413"/>
          </a:xfrm>
          <a:solidFill>
            <a:srgbClr val="339933"/>
          </a:solidFill>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Stepwise consensus </a:t>
              </a:r>
              <a:r>
                <a:rPr lang="en-US" sz="1400" b="1" dirty="0">
                  <a:solidFill>
                    <a:srgbClr val="FFFFFF"/>
                  </a:solidFill>
                  <a:latin typeface="Calibri"/>
                  <a:cs typeface="Calibri"/>
                </a:rPr>
                <a:t>B</a:t>
              </a:r>
              <a:r>
                <a:rPr lang="en-US" sz="1400" b="1" kern="1200" dirty="0" smtClean="0">
                  <a:solidFill>
                    <a:srgbClr val="FFFFFF"/>
                  </a:solidFill>
                  <a:latin typeface="Calibri"/>
                  <a:cs typeface="Calibri"/>
                </a:rPr>
                <a:t>uilding</a:t>
              </a:r>
              <a:endParaRPr lang="en-US" sz="1400" b="1" kern="1200" dirty="0">
                <a:solidFill>
                  <a:srgbClr val="FFFFFF"/>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olidFill>
            <a:srgbClr val="339966"/>
          </a:solidFill>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a:cs typeface="Calibri"/>
                </a:rPr>
                <a:t>Transparency</a:t>
              </a:r>
              <a:endParaRPr lang="en-US" sz="1400" b="1" kern="1200" dirty="0">
                <a:solidFill>
                  <a:schemeClr val="tx1"/>
                </a:solidFill>
                <a:latin typeface="Calibri"/>
                <a:cs typeface="Calibri"/>
              </a:endParaRPr>
            </a:p>
          </p:txBody>
        </p:sp>
      </p:grpSp>
      <p:grpSp>
        <p:nvGrpSpPr>
          <p:cNvPr id="7" name="Group 6"/>
          <p:cNvGrpSpPr/>
          <p:nvPr/>
        </p:nvGrpSpPr>
        <p:grpSpPr>
          <a:xfrm>
            <a:off x="4540534" y="5190400"/>
            <a:ext cx="1467413" cy="1467413"/>
            <a:chOff x="4311933" y="3260000"/>
            <a:chExt cx="1467413" cy="1467413"/>
          </a:xfrm>
          <a:solidFill>
            <a:srgbClr val="33CC66"/>
          </a:solidFill>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111968"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Accountability</a:t>
              </a:r>
              <a:endParaRPr lang="en-US" sz="1400" b="1" kern="1200" dirty="0">
                <a:solidFill>
                  <a:srgbClr val="000000"/>
                </a:solidFill>
                <a:latin typeface="Calibri"/>
                <a:cs typeface="Calibri"/>
              </a:endParaRPr>
            </a:p>
          </p:txBody>
        </p:sp>
      </p:grpSp>
      <p:grpSp>
        <p:nvGrpSpPr>
          <p:cNvPr id="8" name="Group 7"/>
          <p:cNvGrpSpPr/>
          <p:nvPr/>
        </p:nvGrpSpPr>
        <p:grpSpPr>
          <a:xfrm>
            <a:off x="2958253" y="5190400"/>
            <a:ext cx="1467413" cy="1467413"/>
            <a:chOff x="2729652" y="3260000"/>
            <a:chExt cx="1467413" cy="1467413"/>
          </a:xfrm>
          <a:solidFill>
            <a:srgbClr val="FF3300"/>
          </a:solidFill>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66FF33"/>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Inter-sectoral Policy Building</a:t>
              </a:r>
              <a:endParaRPr lang="en-US" sz="1400" b="1" kern="1200" dirty="0">
                <a:solidFill>
                  <a:srgbClr val="00000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olidFill>
            <a:srgbClr val="669900"/>
          </a:solidFill>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Donor Partnerships</a:t>
              </a:r>
              <a:endParaRPr lang="en-US" sz="1400" b="1" kern="1200" dirty="0">
                <a:solidFill>
                  <a:srgbClr val="00000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olidFill>
            <a:srgbClr val="336600"/>
          </a:solidFill>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a:cs typeface="Calibri"/>
                </a:rPr>
                <a:t>Government Commitment</a:t>
              </a:r>
              <a:endParaRPr lang="en-US" sz="1400" b="1" kern="1200" dirty="0">
                <a:solidFill>
                  <a:schemeClr val="bg1"/>
                </a:solidFill>
                <a:latin typeface="Calibri"/>
                <a:cs typeface="Calibri"/>
              </a:endParaRPr>
            </a:p>
          </p:txBody>
        </p:sp>
      </p:grpSp>
      <p:grpSp>
        <p:nvGrpSpPr>
          <p:cNvPr id="25" name="Group 24"/>
          <p:cNvGrpSpPr/>
          <p:nvPr/>
        </p:nvGrpSpPr>
        <p:grpSpPr>
          <a:xfrm>
            <a:off x="3749393" y="1724187"/>
            <a:ext cx="1467413" cy="1467413"/>
            <a:chOff x="3520792" y="-206213"/>
            <a:chExt cx="1467413" cy="1467413"/>
          </a:xfrm>
          <a:solidFill>
            <a:srgbClr val="339900"/>
          </a:solidFill>
          <a:scene3d>
            <a:camera prst="orthographicFront"/>
            <a:lightRig rig="threePt" dir="t">
              <a:rot lat="0" lon="0" rev="7500000"/>
            </a:lightRig>
          </a:scene3d>
        </p:grpSpPr>
        <p:sp>
          <p:nvSpPr>
            <p:cNvPr id="26" name="Oval 25"/>
            <p:cNvSpPr/>
            <p:nvPr/>
          </p:nvSpPr>
          <p:spPr>
            <a:xfrm>
              <a:off x="3520792" y="-206213"/>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Oval 4"/>
            <p:cNvSpPr/>
            <p:nvPr/>
          </p:nvSpPr>
          <p:spPr>
            <a:xfrm>
              <a:off x="3735690" y="8685"/>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Collaboration</a:t>
              </a:r>
              <a:endParaRPr lang="en-US" sz="1400" b="1" kern="1200" dirty="0">
                <a:solidFill>
                  <a:srgbClr val="FFFFFF"/>
                </a:solidFill>
                <a:latin typeface="Calibri"/>
                <a:cs typeface="Calibri"/>
              </a:endParaRPr>
            </a:p>
          </p:txBody>
        </p:sp>
      </p:grpSp>
    </p:spTree>
    <p:extLst>
      <p:ext uri="{BB962C8B-B14F-4D97-AF65-F5344CB8AC3E}">
        <p14:creationId xmlns:p14="http://schemas.microsoft.com/office/powerpoint/2010/main" val="2671874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5"/>
                                        </p:tgtEl>
                                        <p:attrNameLst>
                                          <p:attrName>style.opacity</p:attrName>
                                        </p:attrNameLst>
                                      </p:cBhvr>
                                      <p:to>
                                        <p:strVal val="0.5"/>
                                      </p:to>
                                    </p:set>
                                    <p:animEffect filter="image" prLst="opacity: 0.5">
                                      <p:cBhvr rctx="IE">
                                        <p:cTn id="7" dur="indefinite"/>
                                        <p:tgtEl>
                                          <p:spTgt spid="25"/>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6"/>
                                        </p:tgtEl>
                                        <p:attrNameLst>
                                          <p:attrName>style.opacity</p:attrName>
                                        </p:attrNameLst>
                                      </p:cBhvr>
                                      <p:to>
                                        <p:strVal val="0.5"/>
                                      </p:to>
                                    </p:set>
                                    <p:animEffect filter="image" prLst="opacity: 0.5">
                                      <p:cBhvr rctx="IE">
                                        <p:cTn id="13" dur="indefinite"/>
                                        <p:tgtEl>
                                          <p:spTgt spid="6"/>
                                        </p:tgtEl>
                                      </p:cBhvr>
                                    </p:animEffect>
                                  </p:childTnLst>
                                </p:cTn>
                              </p:par>
                              <p:par>
                                <p:cTn id="14" presetID="9" presetClass="emph" presetSubtype="0" nodeType="withEffect">
                                  <p:stCondLst>
                                    <p:cond delay="0"/>
                                  </p:stCondLst>
                                  <p:childTnLst>
                                    <p:set>
                                      <p:cBhvr rctx="PPT">
                                        <p:cTn id="15" dur="indefinite"/>
                                        <p:tgtEl>
                                          <p:spTgt spid="7"/>
                                        </p:tgtEl>
                                        <p:attrNameLst>
                                          <p:attrName>style.opacity</p:attrName>
                                        </p:attrNameLst>
                                      </p:cBhvr>
                                      <p:to>
                                        <p:strVal val="0.5"/>
                                      </p:to>
                                    </p:set>
                                    <p:animEffect filter="image" prLst="opacity: 0.5">
                                      <p:cBhvr rctx="IE">
                                        <p:cTn id="16" dur="indefinite"/>
                                        <p:tgtEl>
                                          <p:spTgt spid="7"/>
                                        </p:tgtEl>
                                      </p:cBhvr>
                                    </p:animEffect>
                                  </p:childTnLst>
                                </p:cTn>
                              </p:par>
                              <p:par>
                                <p:cTn id="17" presetID="9" presetClass="emph" presetSubtype="0" nodeType="with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par>
                                <p:cTn id="20" presetID="9" presetClass="emph" presetSubtype="0" nodeType="withEffect">
                                  <p:stCondLst>
                                    <p:cond delay="0"/>
                                  </p:stCondLst>
                                  <p:childTnLst>
                                    <p:set>
                                      <p:cBhvr rctx="PPT">
                                        <p:cTn id="21" dur="indefinite"/>
                                        <p:tgtEl>
                                          <p:spTgt spid="10"/>
                                        </p:tgtEl>
                                        <p:attrNameLst>
                                          <p:attrName>style.opacity</p:attrName>
                                        </p:attrNameLst>
                                      </p:cBhvr>
                                      <p:to>
                                        <p:strVal val="0.5"/>
                                      </p:to>
                                    </p:set>
                                    <p:animEffect filter="image" prLst="opacity: 0.5">
                                      <p:cBhvr rctx="IE">
                                        <p:cTn id="22"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Donor Partnerships</a:t>
            </a:r>
            <a:endParaRPr lang="en-US" dirty="0"/>
          </a:p>
        </p:txBody>
      </p:sp>
      <p:sp>
        <p:nvSpPr>
          <p:cNvPr id="3" name="Content Placeholder 2"/>
          <p:cNvSpPr>
            <a:spLocks noGrp="1"/>
          </p:cNvSpPr>
          <p:nvPr>
            <p:ph idx="1"/>
          </p:nvPr>
        </p:nvSpPr>
        <p:spPr/>
        <p:txBody>
          <a:bodyPr/>
          <a:lstStyle/>
          <a:p>
            <a:pPr marL="0" indent="0" algn="ctr">
              <a:buNone/>
            </a:pPr>
            <a:r>
              <a:rPr lang="en-GB" dirty="0"/>
              <a:t>The TDA/SAP process is designed to build partnerships between development partners (donors) in order to address the identified problems and, where necessary, to assist governments to cover the costs of baseline actions. </a:t>
            </a:r>
            <a:endParaRPr lang="en-GB" dirty="0" smtClean="0"/>
          </a:p>
          <a:p>
            <a:pPr marL="0" indent="0" algn="ctr">
              <a:buNone/>
            </a:pPr>
            <a:r>
              <a:rPr lang="en-GB" dirty="0" smtClean="0"/>
              <a:t>An </a:t>
            </a:r>
            <a:r>
              <a:rPr lang="en-GB" dirty="0"/>
              <a:t>effective donor partnership will act as an incentive for commitment to the SAP and avoid duplication of efforts by the donor community.</a:t>
            </a:r>
          </a:p>
          <a:p>
            <a:pPr marL="0" indent="0" algn="ctr">
              <a:buNone/>
            </a:pPr>
            <a:endParaRPr lang="en-US" dirty="0" smtClean="0"/>
          </a:p>
          <a:p>
            <a:endParaRPr lang="en-US" dirty="0"/>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806808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of the TDA/SAP </a:t>
            </a:r>
            <a:r>
              <a:rPr lang="en-GB" dirty="0" smtClean="0"/>
              <a:t>Approach</a:t>
            </a:r>
            <a:endParaRPr lang="en-US" dirty="0"/>
          </a:p>
        </p:txBody>
      </p:sp>
      <p:grpSp>
        <p:nvGrpSpPr>
          <p:cNvPr id="5" name="Group 4"/>
          <p:cNvGrpSpPr/>
          <p:nvPr/>
        </p:nvGrpSpPr>
        <p:grpSpPr>
          <a:xfrm>
            <a:off x="5174979" y="2410712"/>
            <a:ext cx="1467413" cy="1467413"/>
            <a:chOff x="4946378" y="480312"/>
            <a:chExt cx="1467413" cy="1467413"/>
          </a:xfrm>
          <a:solidFill>
            <a:srgbClr val="339933"/>
          </a:solidFill>
          <a:scene3d>
            <a:camera prst="orthographicFront"/>
            <a:lightRig rig="threePt" dir="t">
              <a:rot lat="0" lon="0" rev="7500000"/>
            </a:lightRig>
          </a:scene3d>
        </p:grpSpPr>
        <p:sp>
          <p:nvSpPr>
            <p:cNvPr id="21" name="Oval 20"/>
            <p:cNvSpPr/>
            <p:nvPr/>
          </p:nvSpPr>
          <p:spPr>
            <a:xfrm>
              <a:off x="4946378" y="48031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2" name="Oval 6"/>
            <p:cNvSpPr/>
            <p:nvPr/>
          </p:nvSpPr>
          <p:spPr>
            <a:xfrm>
              <a:off x="5161276" y="69521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Stepwise consensus </a:t>
              </a:r>
              <a:r>
                <a:rPr lang="en-US" sz="1400" b="1" dirty="0">
                  <a:solidFill>
                    <a:srgbClr val="FFFFFF"/>
                  </a:solidFill>
                  <a:latin typeface="Calibri"/>
                  <a:cs typeface="Calibri"/>
                </a:rPr>
                <a:t>B</a:t>
              </a:r>
              <a:r>
                <a:rPr lang="en-US" sz="1400" b="1" kern="1200" dirty="0" smtClean="0">
                  <a:solidFill>
                    <a:srgbClr val="FFFFFF"/>
                  </a:solidFill>
                  <a:latin typeface="Calibri"/>
                  <a:cs typeface="Calibri"/>
                </a:rPr>
                <a:t>uilding</a:t>
              </a:r>
              <a:endParaRPr lang="en-US" sz="1400" b="1" kern="1200" dirty="0">
                <a:solidFill>
                  <a:srgbClr val="FFFFFF"/>
                </a:solidFill>
                <a:latin typeface="Calibri"/>
                <a:cs typeface="Calibri"/>
              </a:endParaRPr>
            </a:p>
          </p:txBody>
        </p:sp>
      </p:grpSp>
      <p:grpSp>
        <p:nvGrpSpPr>
          <p:cNvPr id="6" name="Group 5"/>
          <p:cNvGrpSpPr/>
          <p:nvPr/>
        </p:nvGrpSpPr>
        <p:grpSpPr>
          <a:xfrm>
            <a:off x="5527070" y="3953322"/>
            <a:ext cx="1467413" cy="1467413"/>
            <a:chOff x="5298469" y="2022922"/>
            <a:chExt cx="1467413" cy="1467413"/>
          </a:xfrm>
          <a:solidFill>
            <a:srgbClr val="339966"/>
          </a:solidFill>
          <a:scene3d>
            <a:camera prst="orthographicFront"/>
            <a:lightRig rig="threePt" dir="t">
              <a:rot lat="0" lon="0" rev="7500000"/>
            </a:lightRig>
          </a:scene3d>
        </p:grpSpPr>
        <p:sp>
          <p:nvSpPr>
            <p:cNvPr id="19" name="Oval 18"/>
            <p:cNvSpPr/>
            <p:nvPr/>
          </p:nvSpPr>
          <p:spPr>
            <a:xfrm>
              <a:off x="5298469"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0" name="Oval 8"/>
            <p:cNvSpPr/>
            <p:nvPr/>
          </p:nvSpPr>
          <p:spPr>
            <a:xfrm>
              <a:off x="5513367"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a:cs typeface="Calibri"/>
                </a:rPr>
                <a:t>Transparency</a:t>
              </a:r>
              <a:endParaRPr lang="en-US" sz="1400" b="1" kern="1200" dirty="0">
                <a:solidFill>
                  <a:schemeClr val="tx1"/>
                </a:solidFill>
                <a:latin typeface="Calibri"/>
                <a:cs typeface="Calibri"/>
              </a:endParaRPr>
            </a:p>
          </p:txBody>
        </p:sp>
      </p:grpSp>
      <p:grpSp>
        <p:nvGrpSpPr>
          <p:cNvPr id="7" name="Group 6"/>
          <p:cNvGrpSpPr/>
          <p:nvPr/>
        </p:nvGrpSpPr>
        <p:grpSpPr>
          <a:xfrm>
            <a:off x="4540534" y="5190400"/>
            <a:ext cx="1467413" cy="1467413"/>
            <a:chOff x="4311933" y="3260000"/>
            <a:chExt cx="1467413" cy="1467413"/>
          </a:xfrm>
          <a:solidFill>
            <a:srgbClr val="33CC66"/>
          </a:solidFill>
          <a:scene3d>
            <a:camera prst="orthographicFront"/>
            <a:lightRig rig="threePt" dir="t">
              <a:rot lat="0" lon="0" rev="7500000"/>
            </a:lightRig>
          </a:scene3d>
        </p:grpSpPr>
        <p:sp>
          <p:nvSpPr>
            <p:cNvPr id="17" name="Oval 16"/>
            <p:cNvSpPr/>
            <p:nvPr/>
          </p:nvSpPr>
          <p:spPr>
            <a:xfrm>
              <a:off x="4311933" y="3260000"/>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8" name="Oval 10"/>
            <p:cNvSpPr/>
            <p:nvPr/>
          </p:nvSpPr>
          <p:spPr>
            <a:xfrm>
              <a:off x="4526831" y="3474898"/>
              <a:ext cx="1111968"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Accountability</a:t>
              </a:r>
              <a:endParaRPr lang="en-US" sz="1400" b="1" kern="1200" dirty="0">
                <a:solidFill>
                  <a:srgbClr val="000000"/>
                </a:solidFill>
                <a:latin typeface="Calibri"/>
                <a:cs typeface="Calibri"/>
              </a:endParaRPr>
            </a:p>
          </p:txBody>
        </p:sp>
      </p:grpSp>
      <p:grpSp>
        <p:nvGrpSpPr>
          <p:cNvPr id="8" name="Group 7"/>
          <p:cNvGrpSpPr/>
          <p:nvPr/>
        </p:nvGrpSpPr>
        <p:grpSpPr>
          <a:xfrm>
            <a:off x="2958253" y="5190400"/>
            <a:ext cx="1467413" cy="1467413"/>
            <a:chOff x="2729652" y="3260000"/>
            <a:chExt cx="1467413" cy="1467413"/>
          </a:xfrm>
          <a:solidFill>
            <a:srgbClr val="FF3300"/>
          </a:solidFill>
          <a:scene3d>
            <a:camera prst="orthographicFront"/>
            <a:lightRig rig="threePt" dir="t">
              <a:rot lat="0" lon="0" rev="7500000"/>
            </a:lightRig>
          </a:scene3d>
        </p:grpSpPr>
        <p:sp>
          <p:nvSpPr>
            <p:cNvPr id="15" name="Oval 14"/>
            <p:cNvSpPr/>
            <p:nvPr/>
          </p:nvSpPr>
          <p:spPr>
            <a:xfrm>
              <a:off x="2729652" y="3260000"/>
              <a:ext cx="1467413" cy="1467413"/>
            </a:xfrm>
            <a:prstGeom prst="ellipse">
              <a:avLst/>
            </a:prstGeom>
            <a:solidFill>
              <a:srgbClr val="66FF33"/>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12"/>
            <p:cNvSpPr/>
            <p:nvPr/>
          </p:nvSpPr>
          <p:spPr>
            <a:xfrm>
              <a:off x="2944550" y="3474898"/>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Inter-sectoral Policy Building</a:t>
              </a:r>
              <a:endParaRPr lang="en-US" sz="1400" b="1" kern="1200" dirty="0">
                <a:solidFill>
                  <a:srgbClr val="000000"/>
                </a:solidFill>
                <a:latin typeface="Calibri"/>
                <a:cs typeface="Calibri"/>
              </a:endParaRPr>
            </a:p>
          </p:txBody>
        </p:sp>
      </p:grpSp>
      <p:grpSp>
        <p:nvGrpSpPr>
          <p:cNvPr id="9" name="Group 8"/>
          <p:cNvGrpSpPr/>
          <p:nvPr/>
        </p:nvGrpSpPr>
        <p:grpSpPr>
          <a:xfrm>
            <a:off x="1971717" y="3953322"/>
            <a:ext cx="1467413" cy="1467413"/>
            <a:chOff x="1743116" y="2022922"/>
            <a:chExt cx="1467413" cy="1467413"/>
          </a:xfrm>
          <a:solidFill>
            <a:srgbClr val="669900"/>
          </a:solidFill>
          <a:scene3d>
            <a:camera prst="orthographicFront"/>
            <a:lightRig rig="threePt" dir="t">
              <a:rot lat="0" lon="0" rev="7500000"/>
            </a:lightRig>
          </a:scene3d>
        </p:grpSpPr>
        <p:sp>
          <p:nvSpPr>
            <p:cNvPr id="13" name="Oval 12"/>
            <p:cNvSpPr/>
            <p:nvPr/>
          </p:nvSpPr>
          <p:spPr>
            <a:xfrm>
              <a:off x="1743116" y="2022922"/>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4" name="Oval 14"/>
            <p:cNvSpPr/>
            <p:nvPr/>
          </p:nvSpPr>
          <p:spPr>
            <a:xfrm>
              <a:off x="1958014" y="2237820"/>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alibri"/>
                  <a:cs typeface="Calibri"/>
                </a:rPr>
                <a:t>Donor Partnerships</a:t>
              </a:r>
              <a:endParaRPr lang="en-US" sz="1400" b="1" kern="1200" dirty="0">
                <a:solidFill>
                  <a:srgbClr val="000000"/>
                </a:solidFill>
                <a:latin typeface="Calibri"/>
                <a:cs typeface="Calibri"/>
              </a:endParaRPr>
            </a:p>
          </p:txBody>
        </p:sp>
      </p:grpSp>
      <p:grpSp>
        <p:nvGrpSpPr>
          <p:cNvPr id="10" name="Group 9"/>
          <p:cNvGrpSpPr/>
          <p:nvPr/>
        </p:nvGrpSpPr>
        <p:grpSpPr>
          <a:xfrm>
            <a:off x="2322791" y="2416589"/>
            <a:ext cx="1469445" cy="1455659"/>
            <a:chOff x="2094190" y="486189"/>
            <a:chExt cx="1469445" cy="1455659"/>
          </a:xfrm>
          <a:solidFill>
            <a:srgbClr val="336600"/>
          </a:solidFill>
          <a:scene3d>
            <a:camera prst="orthographicFront"/>
            <a:lightRig rig="threePt" dir="t">
              <a:rot lat="0" lon="0" rev="7500000"/>
            </a:lightRig>
          </a:scene3d>
        </p:grpSpPr>
        <p:sp>
          <p:nvSpPr>
            <p:cNvPr id="11" name="Oval 10"/>
            <p:cNvSpPr/>
            <p:nvPr/>
          </p:nvSpPr>
          <p:spPr>
            <a:xfrm>
              <a:off x="2094190" y="486189"/>
              <a:ext cx="1469445" cy="1455659"/>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2" name="Oval 16"/>
            <p:cNvSpPr/>
            <p:nvPr/>
          </p:nvSpPr>
          <p:spPr>
            <a:xfrm>
              <a:off x="2309385" y="699365"/>
              <a:ext cx="1039055" cy="102930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a:cs typeface="Calibri"/>
                </a:rPr>
                <a:t>Government Commitment</a:t>
              </a:r>
              <a:endParaRPr lang="en-US" sz="1400" b="1" kern="1200" dirty="0">
                <a:solidFill>
                  <a:schemeClr val="bg1"/>
                </a:solidFill>
                <a:latin typeface="Calibri"/>
                <a:cs typeface="Calibri"/>
              </a:endParaRPr>
            </a:p>
          </p:txBody>
        </p:sp>
      </p:grpSp>
      <p:grpSp>
        <p:nvGrpSpPr>
          <p:cNvPr id="25" name="Group 24"/>
          <p:cNvGrpSpPr/>
          <p:nvPr/>
        </p:nvGrpSpPr>
        <p:grpSpPr>
          <a:xfrm>
            <a:off x="3749393" y="1724187"/>
            <a:ext cx="1467413" cy="1467413"/>
            <a:chOff x="3520792" y="-206213"/>
            <a:chExt cx="1467413" cy="1467413"/>
          </a:xfrm>
          <a:solidFill>
            <a:srgbClr val="339900"/>
          </a:solidFill>
          <a:scene3d>
            <a:camera prst="orthographicFront"/>
            <a:lightRig rig="threePt" dir="t">
              <a:rot lat="0" lon="0" rev="7500000"/>
            </a:lightRig>
          </a:scene3d>
        </p:grpSpPr>
        <p:sp>
          <p:nvSpPr>
            <p:cNvPr id="26" name="Oval 25"/>
            <p:cNvSpPr/>
            <p:nvPr/>
          </p:nvSpPr>
          <p:spPr>
            <a:xfrm>
              <a:off x="3520792" y="-206213"/>
              <a:ext cx="1467413" cy="1467413"/>
            </a:xfrm>
            <a:prstGeom prst="ellipse">
              <a:avLst/>
            </a:prstGeom>
            <a:grp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27" name="Oval 4"/>
            <p:cNvSpPr/>
            <p:nvPr/>
          </p:nvSpPr>
          <p:spPr>
            <a:xfrm>
              <a:off x="3735690" y="8685"/>
              <a:ext cx="1037617" cy="1037617"/>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Calibri"/>
                  <a:cs typeface="Calibri"/>
                </a:rPr>
                <a:t>Collaboration</a:t>
              </a:r>
              <a:endParaRPr lang="en-US" sz="1400" b="1" kern="1200" dirty="0">
                <a:solidFill>
                  <a:srgbClr val="FFFFFF"/>
                </a:solidFill>
                <a:latin typeface="Calibri"/>
                <a:cs typeface="Calibri"/>
              </a:endParaRPr>
            </a:p>
          </p:txBody>
        </p:sp>
      </p:grpSp>
    </p:spTree>
    <p:extLst>
      <p:ext uri="{BB962C8B-B14F-4D97-AF65-F5344CB8AC3E}">
        <p14:creationId xmlns:p14="http://schemas.microsoft.com/office/powerpoint/2010/main" val="1908891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5"/>
                                        </p:tgtEl>
                                        <p:attrNameLst>
                                          <p:attrName>style.opacity</p:attrName>
                                        </p:attrNameLst>
                                      </p:cBhvr>
                                      <p:to>
                                        <p:strVal val="0.5"/>
                                      </p:to>
                                    </p:set>
                                    <p:animEffect filter="image" prLst="opacity: 0.5">
                                      <p:cBhvr rctx="IE">
                                        <p:cTn id="7" dur="indefinite"/>
                                        <p:tgtEl>
                                          <p:spTgt spid="25"/>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6"/>
                                        </p:tgtEl>
                                        <p:attrNameLst>
                                          <p:attrName>style.opacity</p:attrName>
                                        </p:attrNameLst>
                                      </p:cBhvr>
                                      <p:to>
                                        <p:strVal val="0.5"/>
                                      </p:to>
                                    </p:set>
                                    <p:animEffect filter="image" prLst="opacity: 0.5">
                                      <p:cBhvr rctx="IE">
                                        <p:cTn id="13" dur="indefinite"/>
                                        <p:tgtEl>
                                          <p:spTgt spid="6"/>
                                        </p:tgtEl>
                                      </p:cBhvr>
                                    </p:animEffect>
                                  </p:childTnLst>
                                </p:cTn>
                              </p:par>
                              <p:par>
                                <p:cTn id="14" presetID="9" presetClass="emph" presetSubtype="0" nodeType="withEffect">
                                  <p:stCondLst>
                                    <p:cond delay="0"/>
                                  </p:stCondLst>
                                  <p:childTnLst>
                                    <p:set>
                                      <p:cBhvr rctx="PPT">
                                        <p:cTn id="15" dur="indefinite"/>
                                        <p:tgtEl>
                                          <p:spTgt spid="7"/>
                                        </p:tgtEl>
                                        <p:attrNameLst>
                                          <p:attrName>style.opacity</p:attrName>
                                        </p:attrNameLst>
                                      </p:cBhvr>
                                      <p:to>
                                        <p:strVal val="0.5"/>
                                      </p:to>
                                    </p:set>
                                    <p:animEffect filter="image" prLst="opacity: 0.5">
                                      <p:cBhvr rctx="IE">
                                        <p:cTn id="16" dur="indefinite"/>
                                        <p:tgtEl>
                                          <p:spTgt spid="7"/>
                                        </p:tgtEl>
                                      </p:cBhvr>
                                    </p:animEffect>
                                  </p:childTnLst>
                                </p:cTn>
                              </p:par>
                              <p:par>
                                <p:cTn id="17" presetID="9" presetClass="emph" presetSubtype="0" nodeType="with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par>
                                <p:cTn id="20" presetID="9" presetClass="emph" presetSubtype="0" nodeType="withEffect">
                                  <p:stCondLst>
                                    <p:cond delay="0"/>
                                  </p:stCondLst>
                                  <p:childTnLst>
                                    <p:set>
                                      <p:cBhvr rctx="PPT">
                                        <p:cTn id="21" dur="indefinite"/>
                                        <p:tgtEl>
                                          <p:spTgt spid="9"/>
                                        </p:tgtEl>
                                        <p:attrNameLst>
                                          <p:attrName>style.opacity</p:attrName>
                                        </p:attrNameLst>
                                      </p:cBhvr>
                                      <p:to>
                                        <p:strVal val="0.5"/>
                                      </p:to>
                                    </p:set>
                                    <p:animEffect filter="image" prLst="opacity: 0.5">
                                      <p:cBhvr rctx="IE">
                                        <p:cTn id="2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Commitment</a:t>
            </a:r>
            <a:endParaRPr lang="en-US" dirty="0"/>
          </a:p>
        </p:txBody>
      </p:sp>
      <p:grpSp>
        <p:nvGrpSpPr>
          <p:cNvPr id="16" name="Group 15"/>
          <p:cNvGrpSpPr/>
          <p:nvPr/>
        </p:nvGrpSpPr>
        <p:grpSpPr>
          <a:xfrm>
            <a:off x="1925696" y="1403341"/>
            <a:ext cx="5400049" cy="5372117"/>
            <a:chOff x="1925695" y="-8"/>
            <a:chExt cx="5400049" cy="5372117"/>
          </a:xfrm>
        </p:grpSpPr>
        <p:sp>
          <p:nvSpPr>
            <p:cNvPr id="20" name="Pie 19"/>
            <p:cNvSpPr/>
            <p:nvPr/>
          </p:nvSpPr>
          <p:spPr>
            <a:xfrm>
              <a:off x="1925695" y="-8"/>
              <a:ext cx="5400049" cy="5372117"/>
            </a:xfrm>
            <a:prstGeom prst="pie">
              <a:avLst>
                <a:gd name="adj1" fmla="val 16200000"/>
                <a:gd name="adj2" fmla="val 5400000"/>
              </a:avLst>
            </a:prstGeom>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21" name="Pie 4"/>
            <p:cNvSpPr/>
            <p:nvPr/>
          </p:nvSpPr>
          <p:spPr>
            <a:xfrm>
              <a:off x="4625720" y="799413"/>
              <a:ext cx="1896446" cy="3773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smtClean="0">
                  <a:latin typeface="Calibri"/>
                  <a:cs typeface="Calibri"/>
                </a:rPr>
                <a:t>A SAP</a:t>
              </a:r>
              <a:br>
                <a:rPr lang="en-US" sz="2200" kern="1200" dirty="0" smtClean="0">
                  <a:latin typeface="Calibri"/>
                  <a:cs typeface="Calibri"/>
                </a:rPr>
              </a:br>
              <a:r>
                <a:rPr lang="en-US" sz="2200" kern="1200" dirty="0" smtClean="0">
                  <a:latin typeface="Calibri"/>
                  <a:cs typeface="Calibri"/>
                </a:rPr>
                <a:t>that does not involve a high level of formal commitment is unlikely to be taken seriously as a roadmap for policy development </a:t>
              </a:r>
              <a:br>
                <a:rPr lang="en-US" sz="2200" kern="1200" dirty="0" smtClean="0">
                  <a:latin typeface="Calibri"/>
                  <a:cs typeface="Calibri"/>
                </a:rPr>
              </a:br>
              <a:r>
                <a:rPr lang="en-US" sz="2200" kern="1200" dirty="0" smtClean="0">
                  <a:latin typeface="Calibri"/>
                  <a:cs typeface="Calibri"/>
                </a:rPr>
                <a:t>and implementation</a:t>
              </a:r>
              <a:endParaRPr lang="en-US" sz="2200" kern="1200" dirty="0">
                <a:latin typeface="Calibri"/>
                <a:cs typeface="Calibri"/>
              </a:endParaRPr>
            </a:p>
          </p:txBody>
        </p:sp>
      </p:grpSp>
      <p:grpSp>
        <p:nvGrpSpPr>
          <p:cNvPr id="17" name="Group 16"/>
          <p:cNvGrpSpPr/>
          <p:nvPr/>
        </p:nvGrpSpPr>
        <p:grpSpPr>
          <a:xfrm>
            <a:off x="1818254" y="1403341"/>
            <a:ext cx="5400049" cy="5372117"/>
            <a:chOff x="1818253" y="-8"/>
            <a:chExt cx="5400049" cy="5372117"/>
          </a:xfrm>
        </p:grpSpPr>
        <p:sp>
          <p:nvSpPr>
            <p:cNvPr id="18" name="Pie 17"/>
            <p:cNvSpPr/>
            <p:nvPr/>
          </p:nvSpPr>
          <p:spPr>
            <a:xfrm>
              <a:off x="1818253" y="-8"/>
              <a:ext cx="5400049" cy="5372117"/>
            </a:xfrm>
            <a:prstGeom prst="pie">
              <a:avLst>
                <a:gd name="adj1" fmla="val 5400000"/>
                <a:gd name="adj2" fmla="val 16200000"/>
              </a:avLst>
            </a:prstGeom>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19" name="Pie 6"/>
            <p:cNvSpPr/>
            <p:nvPr/>
          </p:nvSpPr>
          <p:spPr>
            <a:xfrm>
              <a:off x="2589689" y="799413"/>
              <a:ext cx="1896446" cy="3773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smtClean="0">
                  <a:solidFill>
                    <a:srgbClr val="000000"/>
                  </a:solidFill>
                  <a:latin typeface="Calibri"/>
                  <a:cs typeface="Calibri"/>
                </a:rPr>
                <a:t>Endorsement </a:t>
              </a:r>
              <a:br>
                <a:rPr lang="en-US" sz="2200" kern="1200" dirty="0" smtClean="0">
                  <a:solidFill>
                    <a:srgbClr val="000000"/>
                  </a:solidFill>
                  <a:latin typeface="Calibri"/>
                  <a:cs typeface="Calibri"/>
                </a:rPr>
              </a:br>
              <a:r>
                <a:rPr lang="en-US" sz="2200" kern="1200" dirty="0" smtClean="0">
                  <a:solidFill>
                    <a:srgbClr val="000000"/>
                  </a:solidFill>
                  <a:latin typeface="Calibri"/>
                  <a:cs typeface="Calibri"/>
                </a:rPr>
                <a:t>of the SAP as a binding agreement between governments should be an important management objective of the process </a:t>
              </a:r>
              <a:endParaRPr lang="en-US" sz="2200" kern="1200" dirty="0">
                <a:solidFill>
                  <a:srgbClr val="000000"/>
                </a:solidFill>
                <a:latin typeface="Calibri"/>
                <a:cs typeface="Calibri"/>
              </a:endParaRPr>
            </a:p>
          </p:txBody>
        </p:sp>
      </p:grpSp>
    </p:spTree>
    <p:extLst>
      <p:ext uri="{BB962C8B-B14F-4D97-AF65-F5344CB8AC3E}">
        <p14:creationId xmlns:p14="http://schemas.microsoft.com/office/powerpoint/2010/main" val="2947381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dirty="0" err="1" smtClean="0"/>
              <a:t>Summarise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9106883"/>
              </p:ext>
            </p:extLst>
          </p:nvPr>
        </p:nvGraphicFramePr>
        <p:xfrm>
          <a:off x="495301" y="1968500"/>
          <a:ext cx="83058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468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553A704-60C9-4747-9850-FB9E591FA8D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36A704C-5AE9-4649-91F4-F89704B6440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676F905A-EACE-E148-A924-2EFCE05F9F8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4EB68D55-582E-3349-9EBD-BA5900674AB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CAF6F7F-4AB2-A44D-AAD5-7C6C8A59A3D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4C567DA-B751-F147-A413-C98B82C8B82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4B74EA56-5EFF-C848-933A-BC85F7E6B75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D951950D-1713-7341-A348-1D242765351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9183143-4DFB-744A-9BC3-2F7A67AE0EE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437E1738-3EBD-124A-AF80-30C223C31B8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498475" y="2311401"/>
            <a:ext cx="7556500" cy="2971800"/>
          </a:xfrm>
        </p:spPr>
        <p:txBody>
          <a:bodyPr/>
          <a:lstStyle/>
          <a:p>
            <a:pPr marL="0" indent="0">
              <a:buNone/>
            </a:pPr>
            <a:r>
              <a:rPr lang="en-GB" dirty="0"/>
              <a:t>In groups of </a:t>
            </a:r>
            <a:r>
              <a:rPr lang="en-GB" dirty="0" smtClean="0"/>
              <a:t>5:</a:t>
            </a:r>
            <a:endParaRPr lang="en-GB" dirty="0"/>
          </a:p>
          <a:p>
            <a:pPr lvl="0"/>
            <a:r>
              <a:rPr lang="en-GB" dirty="0"/>
              <a:t>Why is your water system regionally and globally important? List the key </a:t>
            </a:r>
            <a:r>
              <a:rPr lang="en-GB" dirty="0" smtClean="0"/>
              <a:t>points.</a:t>
            </a:r>
            <a:endParaRPr lang="en-GB" dirty="0"/>
          </a:p>
          <a:p>
            <a:pPr marL="0" lvl="0" indent="0">
              <a:buNone/>
            </a:pPr>
            <a:r>
              <a:rPr lang="en-GB" b="1" dirty="0" smtClean="0"/>
              <a:t>Timing: 15 minutes</a:t>
            </a:r>
            <a:endParaRPr lang="en-GB" b="1" dirty="0"/>
          </a:p>
          <a:p>
            <a:pPr marL="0" lvl="0" indent="0">
              <a:buNone/>
            </a:pPr>
            <a:endParaRPr lang="en-GB" b="1" dirty="0"/>
          </a:p>
        </p:txBody>
      </p:sp>
    </p:spTree>
    <p:extLst>
      <p:ext uri="{BB962C8B-B14F-4D97-AF65-F5344CB8AC3E}">
        <p14:creationId xmlns:p14="http://schemas.microsoft.com/office/powerpoint/2010/main" val="3605457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t>
            </a:r>
            <a:r>
              <a:rPr lang="en-GB" sz="3600" dirty="0"/>
              <a:t>are International Waters in the context of GEF</a:t>
            </a:r>
            <a:r>
              <a:rPr lang="en-GB" sz="3600" dirty="0" smtClean="0"/>
              <a:t>?</a:t>
            </a:r>
            <a:endParaRPr lang="en-US" sz="3600" dirty="0"/>
          </a:p>
        </p:txBody>
      </p:sp>
      <p:sp>
        <p:nvSpPr>
          <p:cNvPr id="3" name="Content Placeholder 2"/>
          <p:cNvSpPr>
            <a:spLocks noGrp="1"/>
          </p:cNvSpPr>
          <p:nvPr>
            <p:ph idx="1"/>
          </p:nvPr>
        </p:nvSpPr>
        <p:spPr/>
        <p:txBody>
          <a:bodyPr/>
          <a:lstStyle/>
          <a:p>
            <a:r>
              <a:rPr lang="en-GB" dirty="0" smtClean="0"/>
              <a:t>GEF International Waters are </a:t>
            </a:r>
            <a:r>
              <a:rPr lang="en-GB" b="1" i="1" dirty="0" smtClean="0"/>
              <a:t>transboundary </a:t>
            </a:r>
            <a:r>
              <a:rPr lang="en-GB" b="1" i="1" dirty="0"/>
              <a:t>water </a:t>
            </a:r>
            <a:r>
              <a:rPr lang="en-GB" b="1" i="1" dirty="0" smtClean="0"/>
              <a:t>systems</a:t>
            </a:r>
          </a:p>
          <a:p>
            <a:r>
              <a:rPr lang="en-GB" dirty="0" smtClean="0"/>
              <a:t>These include:</a:t>
            </a:r>
          </a:p>
          <a:p>
            <a:pPr lvl="1"/>
            <a:r>
              <a:rPr lang="en-GB" dirty="0" smtClean="0"/>
              <a:t>River </a:t>
            </a:r>
            <a:r>
              <a:rPr lang="en-GB" dirty="0"/>
              <a:t>basins where water flows from one country to </a:t>
            </a:r>
            <a:r>
              <a:rPr lang="en-GB" dirty="0" smtClean="0"/>
              <a:t>another</a:t>
            </a:r>
          </a:p>
          <a:p>
            <a:pPr lvl="1"/>
            <a:r>
              <a:rPr lang="en-GB" dirty="0"/>
              <a:t>M</a:t>
            </a:r>
            <a:r>
              <a:rPr lang="en-GB" dirty="0" smtClean="0"/>
              <a:t>ulti</a:t>
            </a:r>
            <a:r>
              <a:rPr lang="en-GB" dirty="0"/>
              <a:t>-country lake </a:t>
            </a:r>
            <a:r>
              <a:rPr lang="en-GB" dirty="0" smtClean="0"/>
              <a:t>basins</a:t>
            </a:r>
          </a:p>
          <a:p>
            <a:pPr lvl="1"/>
            <a:r>
              <a:rPr lang="en-GB" dirty="0"/>
              <a:t>G</a:t>
            </a:r>
            <a:r>
              <a:rPr lang="en-GB" dirty="0" smtClean="0"/>
              <a:t>roundwater </a:t>
            </a:r>
            <a:r>
              <a:rPr lang="en-GB" dirty="0"/>
              <a:t>resources shared by several </a:t>
            </a:r>
            <a:r>
              <a:rPr lang="en-GB" dirty="0" smtClean="0"/>
              <a:t>countries</a:t>
            </a:r>
          </a:p>
          <a:p>
            <a:pPr lvl="1"/>
            <a:r>
              <a:rPr lang="en-GB" dirty="0" smtClean="0"/>
              <a:t>Large </a:t>
            </a:r>
            <a:r>
              <a:rPr lang="en-GB" dirty="0"/>
              <a:t>marine ecosystems (LME) bounded by more than one </a:t>
            </a:r>
            <a:r>
              <a:rPr lang="en-GB" dirty="0" smtClean="0"/>
              <a:t>nation </a:t>
            </a:r>
            <a:endParaRPr lang="en-GB" dirty="0"/>
          </a:p>
        </p:txBody>
      </p:sp>
    </p:spTree>
    <p:extLst>
      <p:ext uri="{BB962C8B-B14F-4D97-AF65-F5344CB8AC3E}">
        <p14:creationId xmlns:p14="http://schemas.microsoft.com/office/powerpoint/2010/main" val="2554265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Transboundary Waters</a:t>
            </a:r>
            <a:r>
              <a:rPr lang="en-US" sz="3600" dirty="0" smtClean="0"/>
              <a:t>….</a:t>
            </a:r>
            <a:endParaRPr lang="en-US" sz="3600" dirty="0"/>
          </a:p>
        </p:txBody>
      </p:sp>
      <p:sp>
        <p:nvSpPr>
          <p:cNvPr id="3" name="Content Placeholder 2"/>
          <p:cNvSpPr>
            <a:spLocks noGrp="1"/>
          </p:cNvSpPr>
          <p:nvPr>
            <p:ph idx="1"/>
          </p:nvPr>
        </p:nvSpPr>
        <p:spPr>
          <a:xfrm>
            <a:off x="523875" y="1524000"/>
            <a:ext cx="7556500" cy="1803399"/>
          </a:xfrm>
        </p:spPr>
        <p:txBody>
          <a:bodyPr/>
          <a:lstStyle/>
          <a:p>
            <a:pPr marL="0" indent="0">
              <a:buNone/>
            </a:pPr>
            <a:r>
              <a:rPr lang="en-US" dirty="0" smtClean="0"/>
              <a:t>….a</a:t>
            </a:r>
            <a:r>
              <a:rPr lang="en-GB" dirty="0" smtClean="0"/>
              <a:t>re water systems that are shared between  more than one country </a:t>
            </a:r>
          </a:p>
          <a:p>
            <a:pPr marL="0" indent="0">
              <a:buNone/>
            </a:pPr>
            <a:r>
              <a:rPr lang="en-GB" dirty="0" smtClean="0"/>
              <a:t>Transboundary </a:t>
            </a:r>
            <a:r>
              <a:rPr lang="en-GB" dirty="0"/>
              <a:t>waters cover:</a:t>
            </a:r>
          </a:p>
          <a:p>
            <a:endParaRPr lang="en-US" dirty="0"/>
          </a:p>
        </p:txBody>
      </p:sp>
      <p:graphicFrame>
        <p:nvGraphicFramePr>
          <p:cNvPr id="13" name="Diagram 12"/>
          <p:cNvGraphicFramePr/>
          <p:nvPr>
            <p:extLst>
              <p:ext uri="{D42A27DB-BD31-4B8C-83A1-F6EECF244321}">
                <p14:modId xmlns:p14="http://schemas.microsoft.com/office/powerpoint/2010/main" val="282481664"/>
              </p:ext>
            </p:extLst>
          </p:nvPr>
        </p:nvGraphicFramePr>
        <p:xfrm>
          <a:off x="228600" y="3378200"/>
          <a:ext cx="86868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099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dgm id="{C6BE0BAE-A02D-D84D-904A-E0EE1EAD4DC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graphicEl>
                                              <a:dgm id="{8B292426-6CC7-354C-BCB8-17BEF1E3899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graphicEl>
                                              <a:dgm id="{A1E689E0-D310-4A4B-82A3-182292835AF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graphicEl>
                                              <a:dgm id="{FA6C6710-5427-5144-A0E6-044BFF9B87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79084796"/>
              </p:ext>
            </p:extLst>
          </p:nvPr>
        </p:nvGraphicFramePr>
        <p:xfrm>
          <a:off x="304800" y="1606550"/>
          <a:ext cx="7302500" cy="4817622"/>
        </p:xfrm>
        <a:graphic>
          <a:graphicData uri="http://schemas.openxmlformats.org/presentationml/2006/ole">
            <mc:AlternateContent xmlns:mc="http://schemas.openxmlformats.org/markup-compatibility/2006">
              <mc:Choice xmlns:v="urn:schemas-microsoft-com:vml" Requires="v">
                <p:oleObj spid="_x0000_s1069" name="Document" r:id="rId3" imgW="5486400" imgH="3619500" progId="Word.Document.12">
                  <p:link updateAutomatic="1"/>
                </p:oleObj>
              </mc:Choice>
              <mc:Fallback>
                <p:oleObj name="Document" r:id="rId3" imgW="5486400" imgH="3619500" progId="Word.Document.12">
                  <p:link updateAutomatic="1"/>
                  <p:pic>
                    <p:nvPicPr>
                      <p:cNvPr id="0" name=""/>
                      <p:cNvPicPr/>
                      <p:nvPr/>
                    </p:nvPicPr>
                    <p:blipFill>
                      <a:blip r:embed="rId4"/>
                      <a:stretch>
                        <a:fillRect/>
                      </a:stretch>
                    </p:blipFill>
                    <p:spPr>
                      <a:xfrm>
                        <a:off x="304800" y="1606550"/>
                        <a:ext cx="7302500" cy="4817622"/>
                      </a:xfrm>
                      <a:prstGeom prst="rect">
                        <a:avLst/>
                      </a:prstGeom>
                    </p:spPr>
                  </p:pic>
                </p:oleObj>
              </mc:Fallback>
            </mc:AlternateContent>
          </a:graphicData>
        </a:graphic>
      </p:graphicFrame>
    </p:spTree>
    <p:extLst>
      <p:ext uri="{BB962C8B-B14F-4D97-AF65-F5344CB8AC3E}">
        <p14:creationId xmlns:p14="http://schemas.microsoft.com/office/powerpoint/2010/main" val="24840613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they so important?</a:t>
            </a:r>
          </a:p>
        </p:txBody>
      </p:sp>
      <p:pic>
        <p:nvPicPr>
          <p:cNvPr id="4" name="Content Placeholder 3" descr="800px_ocean_drainage.png"/>
          <p:cNvPicPr>
            <a:picLocks noGrp="1" noChangeAspect="1"/>
          </p:cNvPicPr>
          <p:nvPr>
            <p:ph idx="1"/>
          </p:nvPr>
        </p:nvPicPr>
        <p:blipFill>
          <a:blip r:embed="rId3">
            <a:extLst>
              <a:ext uri="{28A0092B-C50C-407E-A947-70E740481C1C}">
                <a14:useLocalDpi xmlns:a14="http://schemas.microsoft.com/office/drawing/2010/main" val="0"/>
              </a:ext>
            </a:extLst>
          </a:blip>
          <a:srcRect l="2392" r="2392"/>
          <a:stretch>
            <a:fillRect/>
          </a:stretch>
        </p:blipFill>
        <p:spPr>
          <a:xfrm>
            <a:off x="128030" y="1778000"/>
            <a:ext cx="8774916" cy="4813300"/>
          </a:xfrm>
        </p:spPr>
      </p:pic>
      <p:sp>
        <p:nvSpPr>
          <p:cNvPr id="5" name="TextBox 4"/>
          <p:cNvSpPr txBox="1"/>
          <p:nvPr/>
        </p:nvSpPr>
        <p:spPr>
          <a:xfrm>
            <a:off x="177800" y="5969000"/>
            <a:ext cx="8750300" cy="646331"/>
          </a:xfrm>
          <a:prstGeom prst="rect">
            <a:avLst/>
          </a:prstGeom>
          <a:solidFill>
            <a:schemeClr val="bg1"/>
          </a:solidFill>
          <a:ln>
            <a:solidFill>
              <a:schemeClr val="tx1"/>
            </a:solidFill>
          </a:ln>
        </p:spPr>
        <p:txBody>
          <a:bodyPr wrap="square" rtlCol="0">
            <a:spAutoFit/>
          </a:bodyPr>
          <a:lstStyle/>
          <a:p>
            <a:pPr algn="ctr"/>
            <a:r>
              <a:rPr lang="en-GB" dirty="0"/>
              <a:t>Nearly half of the world’s population is located within one or more of the 263 international drainage basins shared by two or more </a:t>
            </a:r>
            <a:r>
              <a:rPr lang="en-GB" dirty="0" smtClean="0"/>
              <a:t>states</a:t>
            </a:r>
            <a:endParaRPr lang="en-US" dirty="0"/>
          </a:p>
        </p:txBody>
      </p:sp>
      <p:sp>
        <p:nvSpPr>
          <p:cNvPr id="7" name="TextBox 6"/>
          <p:cNvSpPr txBox="1"/>
          <p:nvPr/>
        </p:nvSpPr>
        <p:spPr>
          <a:xfrm>
            <a:off x="177800" y="6121400"/>
            <a:ext cx="8750300" cy="369332"/>
          </a:xfrm>
          <a:prstGeom prst="rect">
            <a:avLst/>
          </a:prstGeom>
          <a:solidFill>
            <a:schemeClr val="bg1"/>
          </a:solidFill>
          <a:ln>
            <a:solidFill>
              <a:schemeClr val="tx1"/>
            </a:solidFill>
          </a:ln>
        </p:spPr>
        <p:txBody>
          <a:bodyPr wrap="square" rtlCol="0">
            <a:spAutoFit/>
          </a:bodyPr>
          <a:lstStyle/>
          <a:p>
            <a:pPr lvl="0" algn="ctr"/>
            <a:r>
              <a:rPr lang="en-GB" dirty="0"/>
              <a:t>At least 145 nations include territory within international </a:t>
            </a:r>
            <a:r>
              <a:rPr lang="en-GB" dirty="0" smtClean="0"/>
              <a:t>basins</a:t>
            </a:r>
            <a:endParaRPr lang="en-GB" dirty="0"/>
          </a:p>
        </p:txBody>
      </p:sp>
      <p:sp>
        <p:nvSpPr>
          <p:cNvPr id="8" name="TextBox 7"/>
          <p:cNvSpPr txBox="1"/>
          <p:nvPr/>
        </p:nvSpPr>
        <p:spPr>
          <a:xfrm>
            <a:off x="177800" y="6108700"/>
            <a:ext cx="8750300" cy="369332"/>
          </a:xfrm>
          <a:prstGeom prst="rect">
            <a:avLst/>
          </a:prstGeom>
          <a:solidFill>
            <a:schemeClr val="bg1"/>
          </a:solidFill>
          <a:ln>
            <a:solidFill>
              <a:schemeClr val="tx1"/>
            </a:solidFill>
          </a:ln>
        </p:spPr>
        <p:txBody>
          <a:bodyPr wrap="square" rtlCol="0">
            <a:spAutoFit/>
          </a:bodyPr>
          <a:lstStyle/>
          <a:p>
            <a:pPr lvl="0" algn="ctr"/>
            <a:r>
              <a:rPr lang="en-GB" dirty="0"/>
              <a:t>At least 21 nations lie in their entirety within international basins </a:t>
            </a:r>
          </a:p>
        </p:txBody>
      </p:sp>
      <p:sp>
        <p:nvSpPr>
          <p:cNvPr id="9" name="TextBox 8"/>
          <p:cNvSpPr txBox="1"/>
          <p:nvPr/>
        </p:nvSpPr>
        <p:spPr>
          <a:xfrm>
            <a:off x="177800" y="6096000"/>
            <a:ext cx="8750300" cy="369332"/>
          </a:xfrm>
          <a:prstGeom prst="rect">
            <a:avLst/>
          </a:prstGeom>
          <a:solidFill>
            <a:schemeClr val="bg1"/>
          </a:solidFill>
          <a:ln>
            <a:solidFill>
              <a:schemeClr val="tx1"/>
            </a:solidFill>
          </a:ln>
        </p:spPr>
        <p:txBody>
          <a:bodyPr wrap="square" rtlCol="0">
            <a:spAutoFit/>
          </a:bodyPr>
          <a:lstStyle/>
          <a:p>
            <a:pPr lvl="0" algn="ctr"/>
            <a:r>
              <a:rPr lang="en-GB" dirty="0"/>
              <a:t>33 countries have greater than 95% of their territory within these basins </a:t>
            </a:r>
          </a:p>
        </p:txBody>
      </p:sp>
      <p:sp>
        <p:nvSpPr>
          <p:cNvPr id="10" name="TextBox 9"/>
          <p:cNvSpPr txBox="1"/>
          <p:nvPr/>
        </p:nvSpPr>
        <p:spPr>
          <a:xfrm>
            <a:off x="165100" y="6096000"/>
            <a:ext cx="8750300" cy="369332"/>
          </a:xfrm>
          <a:prstGeom prst="rect">
            <a:avLst/>
          </a:prstGeom>
          <a:solidFill>
            <a:schemeClr val="bg1"/>
          </a:solidFill>
          <a:ln>
            <a:solidFill>
              <a:schemeClr val="tx1"/>
            </a:solidFill>
          </a:ln>
        </p:spPr>
        <p:txBody>
          <a:bodyPr wrap="square" rtlCol="0">
            <a:spAutoFit/>
          </a:bodyPr>
          <a:lstStyle/>
          <a:p>
            <a:pPr lvl="0" algn="ctr"/>
            <a:r>
              <a:rPr lang="en-GB" dirty="0"/>
              <a:t>19 international drainage basins are shared by 5 or more riparian </a:t>
            </a:r>
            <a:r>
              <a:rPr lang="en-GB" dirty="0" smtClean="0"/>
              <a:t>countries</a:t>
            </a:r>
            <a:endParaRPr lang="en-GB" dirty="0"/>
          </a:p>
        </p:txBody>
      </p:sp>
      <p:sp>
        <p:nvSpPr>
          <p:cNvPr id="11" name="TextBox 10"/>
          <p:cNvSpPr txBox="1"/>
          <p:nvPr/>
        </p:nvSpPr>
        <p:spPr>
          <a:xfrm>
            <a:off x="2171700" y="6083300"/>
            <a:ext cx="4902200" cy="369332"/>
          </a:xfrm>
          <a:prstGeom prst="rect">
            <a:avLst/>
          </a:prstGeom>
          <a:solidFill>
            <a:schemeClr val="bg1"/>
          </a:solidFill>
          <a:ln>
            <a:solidFill>
              <a:schemeClr val="tx1"/>
            </a:solidFill>
          </a:ln>
        </p:spPr>
        <p:txBody>
          <a:bodyPr wrap="square" rtlCol="0">
            <a:spAutoFit/>
          </a:bodyPr>
          <a:lstStyle/>
          <a:p>
            <a:pPr lvl="0" algn="ctr"/>
            <a:r>
              <a:rPr lang="en-GB" dirty="0"/>
              <a:t>The Danube alone has 17 riparian </a:t>
            </a:r>
            <a:r>
              <a:rPr lang="en-GB" dirty="0" smtClean="0"/>
              <a:t>nations</a:t>
            </a:r>
            <a:endParaRPr lang="en-GB" dirty="0"/>
          </a:p>
        </p:txBody>
      </p:sp>
      <p:sp>
        <p:nvSpPr>
          <p:cNvPr id="12" name="TextBox 11"/>
          <p:cNvSpPr txBox="1"/>
          <p:nvPr/>
        </p:nvSpPr>
        <p:spPr>
          <a:xfrm>
            <a:off x="177800" y="6070600"/>
            <a:ext cx="8750300" cy="646331"/>
          </a:xfrm>
          <a:prstGeom prst="rect">
            <a:avLst/>
          </a:prstGeom>
          <a:solidFill>
            <a:schemeClr val="bg1"/>
          </a:solidFill>
          <a:ln>
            <a:solidFill>
              <a:schemeClr val="tx1"/>
            </a:solidFill>
          </a:ln>
        </p:spPr>
        <p:txBody>
          <a:bodyPr wrap="square" rtlCol="0">
            <a:spAutoFit/>
          </a:bodyPr>
          <a:lstStyle/>
          <a:p>
            <a:pPr lvl="0" algn="ctr"/>
            <a:r>
              <a:rPr lang="en-GB" dirty="0"/>
              <a:t>The Congo, Niger, Nile, Rhine and Zambezi are shared </a:t>
            </a:r>
            <a:r>
              <a:rPr lang="en-GB" dirty="0" smtClean="0"/>
              <a:t>by</a:t>
            </a:r>
          </a:p>
          <a:p>
            <a:pPr lvl="0" algn="ctr"/>
            <a:r>
              <a:rPr lang="en-GB" dirty="0" smtClean="0"/>
              <a:t>between </a:t>
            </a:r>
            <a:r>
              <a:rPr lang="en-GB" dirty="0"/>
              <a:t>9 and 11 </a:t>
            </a:r>
            <a:r>
              <a:rPr lang="en-GB" dirty="0" smtClean="0"/>
              <a:t>countries</a:t>
            </a:r>
            <a:endParaRPr lang="en-GB" dirty="0"/>
          </a:p>
        </p:txBody>
      </p:sp>
      <p:sp>
        <p:nvSpPr>
          <p:cNvPr id="13" name="TextBox 12"/>
          <p:cNvSpPr txBox="1"/>
          <p:nvPr/>
        </p:nvSpPr>
        <p:spPr>
          <a:xfrm>
            <a:off x="177800" y="6057900"/>
            <a:ext cx="8750300" cy="369332"/>
          </a:xfrm>
          <a:prstGeom prst="rect">
            <a:avLst/>
          </a:prstGeom>
          <a:solidFill>
            <a:schemeClr val="bg1"/>
          </a:solidFill>
          <a:ln>
            <a:solidFill>
              <a:schemeClr val="tx1"/>
            </a:solidFill>
          </a:ln>
        </p:spPr>
        <p:txBody>
          <a:bodyPr wrap="square" rtlCol="0">
            <a:spAutoFit/>
          </a:bodyPr>
          <a:lstStyle/>
          <a:p>
            <a:pPr lvl="0" algn="ctr"/>
            <a:r>
              <a:rPr lang="en-GB" dirty="0"/>
              <a:t>The remaining 13 basins have between 5 and 8 riparian </a:t>
            </a:r>
            <a:r>
              <a:rPr lang="en-GB" dirty="0" smtClean="0"/>
              <a:t>countries</a:t>
            </a:r>
            <a:endParaRPr lang="en-GB" dirty="0"/>
          </a:p>
        </p:txBody>
      </p:sp>
      <p:sp>
        <p:nvSpPr>
          <p:cNvPr id="14" name="TextBox 13"/>
          <p:cNvSpPr txBox="1"/>
          <p:nvPr/>
        </p:nvSpPr>
        <p:spPr>
          <a:xfrm>
            <a:off x="1447800" y="6057900"/>
            <a:ext cx="6248400" cy="369332"/>
          </a:xfrm>
          <a:prstGeom prst="rect">
            <a:avLst/>
          </a:prstGeom>
          <a:solidFill>
            <a:schemeClr val="bg1"/>
          </a:solidFill>
          <a:ln>
            <a:solidFill>
              <a:schemeClr val="tx1"/>
            </a:solidFill>
          </a:ln>
        </p:spPr>
        <p:txBody>
          <a:bodyPr wrap="square" rtlCol="0">
            <a:spAutoFit/>
          </a:bodyPr>
          <a:lstStyle/>
          <a:p>
            <a:pPr lvl="0" algn="ctr"/>
            <a:r>
              <a:rPr lang="en-GB" dirty="0"/>
              <a:t>The 64 LMEs produce 95 % of the world's fish catch</a:t>
            </a:r>
          </a:p>
        </p:txBody>
      </p:sp>
      <p:sp>
        <p:nvSpPr>
          <p:cNvPr id="15" name="TextBox 14"/>
          <p:cNvSpPr txBox="1"/>
          <p:nvPr/>
        </p:nvSpPr>
        <p:spPr>
          <a:xfrm>
            <a:off x="190500" y="6019800"/>
            <a:ext cx="8750300" cy="646331"/>
          </a:xfrm>
          <a:prstGeom prst="rect">
            <a:avLst/>
          </a:prstGeom>
          <a:solidFill>
            <a:schemeClr val="bg1"/>
          </a:solidFill>
          <a:ln>
            <a:solidFill>
              <a:schemeClr val="tx1"/>
            </a:solidFill>
          </a:ln>
        </p:spPr>
        <p:txBody>
          <a:bodyPr wrap="square" rtlCol="0">
            <a:spAutoFit/>
          </a:bodyPr>
          <a:lstStyle/>
          <a:p>
            <a:pPr lvl="0" algn="ctr"/>
            <a:r>
              <a:rPr lang="en-GB" dirty="0"/>
              <a:t>Groundwater </a:t>
            </a:r>
            <a:r>
              <a:rPr lang="en-GB" dirty="0" smtClean="0"/>
              <a:t>resources </a:t>
            </a:r>
            <a:r>
              <a:rPr lang="en-GB" dirty="0"/>
              <a:t>account for more than </a:t>
            </a:r>
            <a:r>
              <a:rPr lang="en-GB" dirty="0" smtClean="0"/>
              <a:t>100 times the </a:t>
            </a:r>
            <a:r>
              <a:rPr lang="en-GB" dirty="0"/>
              <a:t>amount of surface water, and cross under at least 273 international </a:t>
            </a:r>
            <a:r>
              <a:rPr lang="en-GB" dirty="0" smtClean="0"/>
              <a:t>borders</a:t>
            </a:r>
            <a:endParaRPr lang="en-GB" dirty="0"/>
          </a:p>
        </p:txBody>
      </p:sp>
    </p:spTree>
    <p:extLst>
      <p:ext uri="{BB962C8B-B14F-4D97-AF65-F5344CB8AC3E}">
        <p14:creationId xmlns:p14="http://schemas.microsoft.com/office/powerpoint/2010/main" val="2766259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theme/theme1.xml><?xml version="1.0" encoding="utf-8"?>
<a:theme xmlns:a="http://schemas.openxmlformats.org/drawingml/2006/main" name="Advantage">
  <a:themeElements>
    <a:clrScheme name="Custom 1">
      <a:dk1>
        <a:sysClr val="windowText" lastClr="000000"/>
      </a:dk1>
      <a:lt1>
        <a:sysClr val="window" lastClr="FFFFFF"/>
      </a:lt1>
      <a:dk2>
        <a:srgbClr val="2B142D"/>
      </a:dk2>
      <a:lt2>
        <a:srgbClr val="0033CC"/>
      </a:lt2>
      <a:accent1>
        <a:srgbClr val="0000FF"/>
      </a:accent1>
      <a:accent2>
        <a:srgbClr val="0033FF"/>
      </a:accent2>
      <a:accent3>
        <a:srgbClr val="3366FF"/>
      </a:accent3>
      <a:accent4>
        <a:srgbClr val="6699FF"/>
      </a:accent4>
      <a:accent5>
        <a:srgbClr val="3366CC"/>
      </a:accent5>
      <a:accent6>
        <a:srgbClr val="0099FF"/>
      </a:accent6>
      <a:hlink>
        <a:srgbClr val="000099"/>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46905</TotalTime>
  <Words>2169</Words>
  <Application>Microsoft Macintosh PowerPoint</Application>
  <PresentationFormat>On-screen Show (4:3)</PresentationFormat>
  <Paragraphs>294</Paragraphs>
  <Slides>55</Slides>
  <Notes>1</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55</vt:i4>
      </vt:variant>
    </vt:vector>
  </HeadingPairs>
  <TitlesOfParts>
    <vt:vector size="57" baseType="lpstr">
      <vt:lpstr>Advantage</vt:lpstr>
      <vt:lpstr>\\localhost\Users\martinbloxham\Library\Application Support\Microsoft\Office\User Templates\My Templates\Macintosh HD:Users:martinbloxham:Documents:Martins Work:Barefoot Partnership:IW Learn TDA\SAP Trianing Course:2011 TDA-SAP development:TDA\SAP manual:TDA-SAP Manual 6.6.docx!OLE_LINK1</vt:lpstr>
      <vt:lpstr>IW:LEARN TDA/SAP Training Course</vt:lpstr>
      <vt:lpstr>In this Module you will learn about….</vt:lpstr>
      <vt:lpstr>Section 1: GEF and International Waters</vt:lpstr>
      <vt:lpstr>What is the GEF?</vt:lpstr>
      <vt:lpstr>What is the GEF?</vt:lpstr>
      <vt:lpstr>What are International Waters in the context of GEF?</vt:lpstr>
      <vt:lpstr>Transboundary Waters….</vt:lpstr>
      <vt:lpstr>Examples:</vt:lpstr>
      <vt:lpstr>Why are they so important?</vt:lpstr>
      <vt:lpstr>Section 2: The TDA/SAP Process</vt:lpstr>
      <vt:lpstr>What are the Acronyms?</vt:lpstr>
      <vt:lpstr>So what’s the TDA/SAP Process?</vt:lpstr>
      <vt:lpstr>So what’s the TDA/SAP Process?</vt:lpstr>
      <vt:lpstr>TDA – The Analytical Component</vt:lpstr>
      <vt:lpstr>The TDA should aim to:</vt:lpstr>
      <vt:lpstr>The TDA – Analysis and Engagement</vt:lpstr>
      <vt:lpstr>SAP – The Strategic Component</vt:lpstr>
      <vt:lpstr>The SAP has 3 key Steps</vt:lpstr>
      <vt:lpstr>The SAP – Key Elements</vt:lpstr>
      <vt:lpstr>Section 3: TDA/SAP Principles</vt:lpstr>
      <vt:lpstr>Over-Arching Principles of the TDA/SAP Approach</vt:lpstr>
      <vt:lpstr>Adaptive Management…..</vt:lpstr>
      <vt:lpstr>Adaptive Management</vt:lpstr>
      <vt:lpstr>Key Principles of the TDA/SAP Approach</vt:lpstr>
      <vt:lpstr>The Ecosystem Approach….</vt:lpstr>
      <vt:lpstr>IUCN Implementation Steps </vt:lpstr>
      <vt:lpstr>Key Principles of the TDA/SAP Approach</vt:lpstr>
      <vt:lpstr>Sustainable Development…..</vt:lpstr>
      <vt:lpstr>Sustainable Development</vt:lpstr>
      <vt:lpstr>Key Principles of the TDA/SAP Approach</vt:lpstr>
      <vt:lpstr>Poverty Reduction</vt:lpstr>
      <vt:lpstr>Key Principles of the TDA/SAP Approach</vt:lpstr>
      <vt:lpstr>Gender Mainstreaming…..</vt:lpstr>
      <vt:lpstr>Key Principles of the TDA/SAP Approach</vt:lpstr>
      <vt:lpstr>Climate Change and Variability….</vt:lpstr>
      <vt:lpstr>Key Principles of the TDA/SAP Approach</vt:lpstr>
      <vt:lpstr>Stakeholder Consultation and Participation</vt:lpstr>
      <vt:lpstr>Stakeholder Consultation and Participation</vt:lpstr>
      <vt:lpstr>Key Management Principles of the TDA/SAP Approach</vt:lpstr>
      <vt:lpstr>Collaboration</vt:lpstr>
      <vt:lpstr>Collaboration</vt:lpstr>
      <vt:lpstr>Key Principles of the TDA/SAP Approach</vt:lpstr>
      <vt:lpstr>Stepwise Consensus Building</vt:lpstr>
      <vt:lpstr>Key Principles of the TDA/SAP Approach</vt:lpstr>
      <vt:lpstr>Transparency</vt:lpstr>
      <vt:lpstr>Key Principles of the TDA/SAP Approach</vt:lpstr>
      <vt:lpstr>Accountability</vt:lpstr>
      <vt:lpstr>Key Principles of the TDA/SAP Approach</vt:lpstr>
      <vt:lpstr>Inter-sectoral Policy Building</vt:lpstr>
      <vt:lpstr>Key Principles of the TDA/SAP Approach</vt:lpstr>
      <vt:lpstr>Donor Partnerships</vt:lpstr>
      <vt:lpstr>Key Principles of the TDA/SAP Approach</vt:lpstr>
      <vt:lpstr>Government Commitment</vt:lpstr>
      <vt:lpstr>To Summarise</vt:lpstr>
      <vt:lpstr>Group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PLYMOUTH FOOD INITIATIVE WORKSHOP</dc:title>
  <dc:creator>Martin Bloxham</dc:creator>
  <cp:lastModifiedBy>Martin Bloxham</cp:lastModifiedBy>
  <cp:revision>220</cp:revision>
  <dcterms:created xsi:type="dcterms:W3CDTF">2010-04-21T10:35:43Z</dcterms:created>
  <dcterms:modified xsi:type="dcterms:W3CDTF">2012-08-23T08:55:18Z</dcterms:modified>
</cp:coreProperties>
</file>