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56" r:id="rId2"/>
    <p:sldId id="523" r:id="rId3"/>
    <p:sldId id="626" r:id="rId4"/>
    <p:sldId id="514" r:id="rId5"/>
    <p:sldId id="628" r:id="rId6"/>
    <p:sldId id="562" r:id="rId7"/>
    <p:sldId id="565" r:id="rId8"/>
    <p:sldId id="619" r:id="rId9"/>
    <p:sldId id="620" r:id="rId10"/>
    <p:sldId id="621" r:id="rId11"/>
    <p:sldId id="622" r:id="rId12"/>
    <p:sldId id="624" r:id="rId13"/>
    <p:sldId id="615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B4BFA2-F74C-C241-80B4-2CF6C8FAA18E}">
          <p14:sldIdLst>
            <p14:sldId id="456"/>
            <p14:sldId id="523"/>
            <p14:sldId id="626"/>
            <p14:sldId id="514"/>
            <p14:sldId id="628"/>
            <p14:sldId id="562"/>
            <p14:sldId id="565"/>
            <p14:sldId id="619"/>
            <p14:sldId id="620"/>
            <p14:sldId id="621"/>
            <p14:sldId id="622"/>
            <p14:sldId id="624"/>
            <p14:sldId id="61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Redstone" initials="PA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44E"/>
    <a:srgbClr val="FF9900"/>
    <a:srgbClr val="336600"/>
    <a:srgbClr val="669900"/>
    <a:srgbClr val="66FF33"/>
    <a:srgbClr val="33CC66"/>
    <a:srgbClr val="339966"/>
    <a:srgbClr val="339933"/>
    <a:srgbClr val="339900"/>
    <a:srgbClr val="CC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6" autoAdjust="0"/>
  </p:normalViewPr>
  <p:slideViewPr>
    <p:cSldViewPr snapToGrid="0">
      <p:cViewPr>
        <p:scale>
          <a:sx n="100" d="100"/>
          <a:sy n="100" d="100"/>
        </p:scale>
        <p:origin x="-107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A2CDB-58E2-C941-9967-9386806D8A0A}" type="doc">
      <dgm:prSet loTypeId="urn:microsoft.com/office/officeart/2008/layout/LinedList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EDB1D5A-0600-EA46-8DBB-DC4D4A2CC0DB}">
      <dgm:prSet phldrT="[Text]"/>
      <dgm:spPr/>
      <dgm:t>
        <a:bodyPr/>
        <a:lstStyle/>
        <a:p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Use existing assessments</a:t>
          </a:r>
          <a:r>
            <a:rPr lang="en-US" i="0" dirty="0" smtClean="0">
              <a:solidFill>
                <a:srgbClr val="0033CC"/>
              </a:solidFill>
              <a:latin typeface="Calibri"/>
              <a:cs typeface="Calibri"/>
            </a:rPr>
            <a:t> -</a:t>
          </a:r>
          <a:r>
            <a:rPr lang="en-US" i="0" dirty="0" smtClean="0">
              <a:latin typeface="Calibri"/>
              <a:cs typeface="Calibri"/>
            </a:rPr>
            <a:t> International or regional organisations (UNDP, World Bank, regional development banks), universities, research institutes, NGOs, and private sector consultancies</a:t>
          </a:r>
          <a:endParaRPr lang="en-US" i="0" dirty="0">
            <a:latin typeface="Calibri"/>
            <a:cs typeface="Calibri"/>
          </a:endParaRPr>
        </a:p>
      </dgm:t>
    </dgm:pt>
    <dgm:pt modelId="{5CFE1763-F735-8148-B8AB-6843394540A7}" type="parTrans" cxnId="{2679F6ED-AE1F-3841-8FA0-F0818A60B719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486000A9-9E51-6240-B173-6A58A60D4312}" type="sibTrans" cxnId="{2679F6ED-AE1F-3841-8FA0-F0818A60B719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7AD06F23-1A31-8A49-987D-B041C154CA33}">
      <dgm:prSet phldrT="[Text]"/>
      <dgm:spPr/>
      <dgm:t>
        <a:bodyPr/>
        <a:lstStyle/>
        <a:p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Try to go beyond the formal aspects of political and social interaction -</a:t>
          </a:r>
          <a:r>
            <a:rPr lang="en-US" i="0" dirty="0" smtClean="0">
              <a:latin typeface="Calibri"/>
              <a:cs typeface="Calibri"/>
            </a:rPr>
            <a:t> Don’t just describe the formal decision-making hierarchy but find out where decisions are really taken, and by whom, and why</a:t>
          </a:r>
          <a:endParaRPr lang="en-US" i="0" dirty="0">
            <a:latin typeface="Calibri"/>
            <a:cs typeface="Calibri"/>
          </a:endParaRPr>
        </a:p>
      </dgm:t>
    </dgm:pt>
    <dgm:pt modelId="{6A6413C1-3060-FB4D-8EB3-F86E1ADFF900}" type="parTrans" cxnId="{2FC5C31F-CDFF-E34A-B0D1-088B7758C502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53FA25C6-F2FE-BE42-9506-217BB8F436A7}" type="sibTrans" cxnId="{2FC5C31F-CDFF-E34A-B0D1-088B7758C502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9C522420-A840-EC4D-8F9F-E91B0B1F489F}">
      <dgm:prSet phldrT="[Text]"/>
      <dgm:spPr/>
      <dgm:t>
        <a:bodyPr/>
        <a:lstStyle/>
        <a:p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Attend coordination meetings </a:t>
          </a:r>
          <a:r>
            <a:rPr lang="en-US" i="0" dirty="0" smtClean="0">
              <a:latin typeface="Calibri"/>
              <a:cs typeface="Calibri"/>
            </a:rPr>
            <a:t>at key ministries or agencies in order to observe the dynamics – the informal ‘rules of the game’</a:t>
          </a:r>
          <a:endParaRPr lang="en-US" i="0" dirty="0">
            <a:latin typeface="Calibri"/>
            <a:cs typeface="Calibri"/>
          </a:endParaRPr>
        </a:p>
      </dgm:t>
    </dgm:pt>
    <dgm:pt modelId="{8C44D29F-4BCD-1B48-BD19-7CC7786CCC38}" type="parTrans" cxnId="{36288511-26F6-F147-AA27-35BD5C3B7B68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49A9B910-DD27-D045-853F-732DA29A25BF}" type="sibTrans" cxnId="{36288511-26F6-F147-AA27-35BD5C3B7B68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432F2B60-9813-394D-B2D0-4A59E24CE278}">
      <dgm:prSet phldrT="[Text]"/>
      <dgm:spPr/>
      <dgm:t>
        <a:bodyPr/>
        <a:lstStyle/>
        <a:p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Talk with in-house journalists</a:t>
          </a:r>
          <a:r>
            <a:rPr lang="en-US" i="0" dirty="0" smtClean="0">
              <a:solidFill>
                <a:srgbClr val="0033CC"/>
              </a:solidFill>
              <a:latin typeface="Calibri"/>
              <a:cs typeface="Calibri"/>
            </a:rPr>
            <a:t> </a:t>
          </a:r>
          <a:r>
            <a:rPr lang="en-US" i="0" dirty="0" smtClean="0">
              <a:latin typeface="Calibri"/>
              <a:cs typeface="Calibri"/>
            </a:rPr>
            <a:t>at key ministries, and to journalists who cover political and sectoral areas.</a:t>
          </a:r>
          <a:endParaRPr lang="en-US" i="0" dirty="0">
            <a:latin typeface="Calibri"/>
            <a:cs typeface="Calibri"/>
          </a:endParaRPr>
        </a:p>
      </dgm:t>
    </dgm:pt>
    <dgm:pt modelId="{C8E9C7FF-C4F5-E447-A27A-6C7DFAAB4423}" type="parTrans" cxnId="{0C0AC078-FF58-D543-A5F2-31951B0F5521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945E3C54-40BA-6B44-997B-868BF03765A6}" type="sibTrans" cxnId="{0C0AC078-FF58-D543-A5F2-31951B0F5521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9F62ABBD-3B33-F249-A574-FABD744D3251}">
      <dgm:prSet/>
      <dgm:spPr/>
      <dgm:t>
        <a:bodyPr/>
        <a:lstStyle/>
        <a:p>
          <a:r>
            <a:rPr lang="en-US" b="1" i="0" dirty="0" smtClean="0">
              <a:solidFill>
                <a:srgbClr val="0033CC"/>
              </a:solidFill>
              <a:latin typeface="Calibri"/>
              <a:cs typeface="Calibri"/>
            </a:rPr>
            <a:t>Identify long-time and former staff members -</a:t>
          </a:r>
          <a:r>
            <a:rPr lang="en-US" i="0" dirty="0" smtClean="0">
              <a:solidFill>
                <a:srgbClr val="0033CC"/>
              </a:solidFill>
              <a:latin typeface="Calibri"/>
              <a:cs typeface="Calibri"/>
            </a:rPr>
            <a:t> </a:t>
          </a:r>
          <a:r>
            <a:rPr lang="en-US" i="0" dirty="0" smtClean="0">
              <a:latin typeface="Calibri"/>
              <a:cs typeface="Calibri"/>
            </a:rPr>
            <a:t>interview them; often this is where the real institutional memory is deposited, the knowledge of what was done when, what worked and what did not – and why; </a:t>
          </a:r>
          <a:endParaRPr lang="en-US" i="0" dirty="0">
            <a:latin typeface="Calibri"/>
            <a:cs typeface="Calibri"/>
          </a:endParaRPr>
        </a:p>
      </dgm:t>
    </dgm:pt>
    <dgm:pt modelId="{3F9901CF-308F-BB4C-A3B7-D5A4F67E3192}" type="parTrans" cxnId="{8D2DA7C2-DCAB-0842-AE12-EB416818794F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D001FF88-926F-0F4B-80B6-65497A360E93}" type="sibTrans" cxnId="{8D2DA7C2-DCAB-0842-AE12-EB416818794F}">
      <dgm:prSet/>
      <dgm:spPr/>
      <dgm:t>
        <a:bodyPr/>
        <a:lstStyle/>
        <a:p>
          <a:endParaRPr lang="en-US" i="0">
            <a:latin typeface="Calibri"/>
            <a:cs typeface="Calibri"/>
          </a:endParaRPr>
        </a:p>
      </dgm:t>
    </dgm:pt>
    <dgm:pt modelId="{723CDD62-A2CC-1948-9CC1-1CB734162EA7}" type="pres">
      <dgm:prSet presAssocID="{FF3A2CDB-58E2-C941-9967-9386806D8A0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98122AE-95E5-384B-AAF0-70E9F209F2B7}" type="pres">
      <dgm:prSet presAssocID="{9EDB1D5A-0600-EA46-8DBB-DC4D4A2CC0DB}" presName="thickLine" presStyleLbl="alignNode1" presStyleIdx="0" presStyleCnt="5"/>
      <dgm:spPr/>
    </dgm:pt>
    <dgm:pt modelId="{46CE41E8-8933-1C40-8C2E-1722753915D8}" type="pres">
      <dgm:prSet presAssocID="{9EDB1D5A-0600-EA46-8DBB-DC4D4A2CC0DB}" presName="horz1" presStyleCnt="0"/>
      <dgm:spPr/>
    </dgm:pt>
    <dgm:pt modelId="{B9084EE6-F3D2-CE48-B538-6F54210599BF}" type="pres">
      <dgm:prSet presAssocID="{9EDB1D5A-0600-EA46-8DBB-DC4D4A2CC0DB}" presName="tx1" presStyleLbl="revTx" presStyleIdx="0" presStyleCnt="5"/>
      <dgm:spPr/>
      <dgm:t>
        <a:bodyPr/>
        <a:lstStyle/>
        <a:p>
          <a:endParaRPr lang="en-US"/>
        </a:p>
      </dgm:t>
    </dgm:pt>
    <dgm:pt modelId="{BC55F7EF-7EFE-CB40-86B3-073EB793473D}" type="pres">
      <dgm:prSet presAssocID="{9EDB1D5A-0600-EA46-8DBB-DC4D4A2CC0DB}" presName="vert1" presStyleCnt="0"/>
      <dgm:spPr/>
    </dgm:pt>
    <dgm:pt modelId="{E890250C-1ECB-524F-B83C-1570F4AE9F33}" type="pres">
      <dgm:prSet presAssocID="{7AD06F23-1A31-8A49-987D-B041C154CA33}" presName="thickLine" presStyleLbl="alignNode1" presStyleIdx="1" presStyleCnt="5"/>
      <dgm:spPr/>
    </dgm:pt>
    <dgm:pt modelId="{7D9429F7-E5D5-6A44-B5F5-95D57D52F171}" type="pres">
      <dgm:prSet presAssocID="{7AD06F23-1A31-8A49-987D-B041C154CA33}" presName="horz1" presStyleCnt="0"/>
      <dgm:spPr/>
    </dgm:pt>
    <dgm:pt modelId="{3D9785B1-1216-FD40-9252-FAA45D5E9F1C}" type="pres">
      <dgm:prSet presAssocID="{7AD06F23-1A31-8A49-987D-B041C154CA33}" presName="tx1" presStyleLbl="revTx" presStyleIdx="1" presStyleCnt="5"/>
      <dgm:spPr/>
      <dgm:t>
        <a:bodyPr/>
        <a:lstStyle/>
        <a:p>
          <a:endParaRPr lang="en-US"/>
        </a:p>
      </dgm:t>
    </dgm:pt>
    <dgm:pt modelId="{50557CA5-9D24-3B4F-BC79-04DA42381004}" type="pres">
      <dgm:prSet presAssocID="{7AD06F23-1A31-8A49-987D-B041C154CA33}" presName="vert1" presStyleCnt="0"/>
      <dgm:spPr/>
    </dgm:pt>
    <dgm:pt modelId="{84DEF3D0-0D3E-6A43-944C-855526791525}" type="pres">
      <dgm:prSet presAssocID="{9C522420-A840-EC4D-8F9F-E91B0B1F489F}" presName="thickLine" presStyleLbl="alignNode1" presStyleIdx="2" presStyleCnt="5"/>
      <dgm:spPr/>
    </dgm:pt>
    <dgm:pt modelId="{C0AFF876-0807-7449-836E-8ECEF1E0D084}" type="pres">
      <dgm:prSet presAssocID="{9C522420-A840-EC4D-8F9F-E91B0B1F489F}" presName="horz1" presStyleCnt="0"/>
      <dgm:spPr/>
    </dgm:pt>
    <dgm:pt modelId="{DFCA6897-EA98-ED4E-B3EC-861665F841FD}" type="pres">
      <dgm:prSet presAssocID="{9C522420-A840-EC4D-8F9F-E91B0B1F489F}" presName="tx1" presStyleLbl="revTx" presStyleIdx="2" presStyleCnt="5"/>
      <dgm:spPr/>
      <dgm:t>
        <a:bodyPr/>
        <a:lstStyle/>
        <a:p>
          <a:endParaRPr lang="en-US"/>
        </a:p>
      </dgm:t>
    </dgm:pt>
    <dgm:pt modelId="{7B095678-0E7C-E047-8815-D562D99A27D5}" type="pres">
      <dgm:prSet presAssocID="{9C522420-A840-EC4D-8F9F-E91B0B1F489F}" presName="vert1" presStyleCnt="0"/>
      <dgm:spPr/>
    </dgm:pt>
    <dgm:pt modelId="{DE733F6F-B6BB-DB46-A869-B7B18EFFB00F}" type="pres">
      <dgm:prSet presAssocID="{432F2B60-9813-394D-B2D0-4A59E24CE278}" presName="thickLine" presStyleLbl="alignNode1" presStyleIdx="3" presStyleCnt="5"/>
      <dgm:spPr/>
    </dgm:pt>
    <dgm:pt modelId="{D4698CE2-77D7-2447-BB88-69BEAEEEFE05}" type="pres">
      <dgm:prSet presAssocID="{432F2B60-9813-394D-B2D0-4A59E24CE278}" presName="horz1" presStyleCnt="0"/>
      <dgm:spPr/>
    </dgm:pt>
    <dgm:pt modelId="{B6A2F5D3-1A0E-E54D-9FC0-3B114C756922}" type="pres">
      <dgm:prSet presAssocID="{432F2B60-9813-394D-B2D0-4A59E24CE278}" presName="tx1" presStyleLbl="revTx" presStyleIdx="3" presStyleCnt="5"/>
      <dgm:spPr/>
      <dgm:t>
        <a:bodyPr/>
        <a:lstStyle/>
        <a:p>
          <a:endParaRPr lang="en-US"/>
        </a:p>
      </dgm:t>
    </dgm:pt>
    <dgm:pt modelId="{C134C676-8A27-794A-BAE0-4B6F7DAFD15A}" type="pres">
      <dgm:prSet presAssocID="{432F2B60-9813-394D-B2D0-4A59E24CE278}" presName="vert1" presStyleCnt="0"/>
      <dgm:spPr/>
    </dgm:pt>
    <dgm:pt modelId="{C8FB8D2D-334D-B245-A154-DA049AC51278}" type="pres">
      <dgm:prSet presAssocID="{9F62ABBD-3B33-F249-A574-FABD744D3251}" presName="thickLine" presStyleLbl="alignNode1" presStyleIdx="4" presStyleCnt="5"/>
      <dgm:spPr/>
    </dgm:pt>
    <dgm:pt modelId="{5644C55F-DA31-8E45-9619-F3E3745692EB}" type="pres">
      <dgm:prSet presAssocID="{9F62ABBD-3B33-F249-A574-FABD744D3251}" presName="horz1" presStyleCnt="0"/>
      <dgm:spPr/>
    </dgm:pt>
    <dgm:pt modelId="{19E662ED-728E-A14A-A291-D61027889526}" type="pres">
      <dgm:prSet presAssocID="{9F62ABBD-3B33-F249-A574-FABD744D3251}" presName="tx1" presStyleLbl="revTx" presStyleIdx="4" presStyleCnt="5"/>
      <dgm:spPr/>
      <dgm:t>
        <a:bodyPr/>
        <a:lstStyle/>
        <a:p>
          <a:endParaRPr lang="en-US"/>
        </a:p>
      </dgm:t>
    </dgm:pt>
    <dgm:pt modelId="{137F2DA3-1DB5-4F48-A495-11F82DD23F2A}" type="pres">
      <dgm:prSet presAssocID="{9F62ABBD-3B33-F249-A574-FABD744D3251}" presName="vert1" presStyleCnt="0"/>
      <dgm:spPr/>
    </dgm:pt>
  </dgm:ptLst>
  <dgm:cxnLst>
    <dgm:cxn modelId="{CE1D6E7A-27AE-9445-9541-9018991D554B}" type="presOf" srcId="{7AD06F23-1A31-8A49-987D-B041C154CA33}" destId="{3D9785B1-1216-FD40-9252-FAA45D5E9F1C}" srcOrd="0" destOrd="0" presId="urn:microsoft.com/office/officeart/2008/layout/LinedList"/>
    <dgm:cxn modelId="{5AAF36B1-67D3-9447-B10D-58F76869A92E}" type="presOf" srcId="{432F2B60-9813-394D-B2D0-4A59E24CE278}" destId="{B6A2F5D3-1A0E-E54D-9FC0-3B114C756922}" srcOrd="0" destOrd="0" presId="urn:microsoft.com/office/officeart/2008/layout/LinedList"/>
    <dgm:cxn modelId="{2FC5C31F-CDFF-E34A-B0D1-088B7758C502}" srcId="{FF3A2CDB-58E2-C941-9967-9386806D8A0A}" destId="{7AD06F23-1A31-8A49-987D-B041C154CA33}" srcOrd="1" destOrd="0" parTransId="{6A6413C1-3060-FB4D-8EB3-F86E1ADFF900}" sibTransId="{53FA25C6-F2FE-BE42-9506-217BB8F436A7}"/>
    <dgm:cxn modelId="{2679F6ED-AE1F-3841-8FA0-F0818A60B719}" srcId="{FF3A2CDB-58E2-C941-9967-9386806D8A0A}" destId="{9EDB1D5A-0600-EA46-8DBB-DC4D4A2CC0DB}" srcOrd="0" destOrd="0" parTransId="{5CFE1763-F735-8148-B8AB-6843394540A7}" sibTransId="{486000A9-9E51-6240-B173-6A58A60D4312}"/>
    <dgm:cxn modelId="{BBD5980F-8E8E-3E4C-8F3E-B5B47EF7E737}" type="presOf" srcId="{9EDB1D5A-0600-EA46-8DBB-DC4D4A2CC0DB}" destId="{B9084EE6-F3D2-CE48-B538-6F54210599BF}" srcOrd="0" destOrd="0" presId="urn:microsoft.com/office/officeart/2008/layout/LinedList"/>
    <dgm:cxn modelId="{84F7FFD1-FF9F-EB47-BBA7-2EA83F3403EA}" type="presOf" srcId="{9C522420-A840-EC4D-8F9F-E91B0B1F489F}" destId="{DFCA6897-EA98-ED4E-B3EC-861665F841FD}" srcOrd="0" destOrd="0" presId="urn:microsoft.com/office/officeart/2008/layout/LinedList"/>
    <dgm:cxn modelId="{0C0AC078-FF58-D543-A5F2-31951B0F5521}" srcId="{FF3A2CDB-58E2-C941-9967-9386806D8A0A}" destId="{432F2B60-9813-394D-B2D0-4A59E24CE278}" srcOrd="3" destOrd="0" parTransId="{C8E9C7FF-C4F5-E447-A27A-6C7DFAAB4423}" sibTransId="{945E3C54-40BA-6B44-997B-868BF03765A6}"/>
    <dgm:cxn modelId="{1E72F52A-1C47-1B45-8F9E-736837793CD8}" type="presOf" srcId="{FF3A2CDB-58E2-C941-9967-9386806D8A0A}" destId="{723CDD62-A2CC-1948-9CC1-1CB734162EA7}" srcOrd="0" destOrd="0" presId="urn:microsoft.com/office/officeart/2008/layout/LinedList"/>
    <dgm:cxn modelId="{269D52FE-2513-CB46-8A43-1CCA89A08C10}" type="presOf" srcId="{9F62ABBD-3B33-F249-A574-FABD744D3251}" destId="{19E662ED-728E-A14A-A291-D61027889526}" srcOrd="0" destOrd="0" presId="urn:microsoft.com/office/officeart/2008/layout/LinedList"/>
    <dgm:cxn modelId="{8D2DA7C2-DCAB-0842-AE12-EB416818794F}" srcId="{FF3A2CDB-58E2-C941-9967-9386806D8A0A}" destId="{9F62ABBD-3B33-F249-A574-FABD744D3251}" srcOrd="4" destOrd="0" parTransId="{3F9901CF-308F-BB4C-A3B7-D5A4F67E3192}" sibTransId="{D001FF88-926F-0F4B-80B6-65497A360E93}"/>
    <dgm:cxn modelId="{36288511-26F6-F147-AA27-35BD5C3B7B68}" srcId="{FF3A2CDB-58E2-C941-9967-9386806D8A0A}" destId="{9C522420-A840-EC4D-8F9F-E91B0B1F489F}" srcOrd="2" destOrd="0" parTransId="{8C44D29F-4BCD-1B48-BD19-7CC7786CCC38}" sibTransId="{49A9B910-DD27-D045-853F-732DA29A25BF}"/>
    <dgm:cxn modelId="{30430557-4A97-B744-903D-C7CDDF49B82B}" type="presParOf" srcId="{723CDD62-A2CC-1948-9CC1-1CB734162EA7}" destId="{598122AE-95E5-384B-AAF0-70E9F209F2B7}" srcOrd="0" destOrd="0" presId="urn:microsoft.com/office/officeart/2008/layout/LinedList"/>
    <dgm:cxn modelId="{956B84F5-84E1-6142-BF43-8FF3891F6583}" type="presParOf" srcId="{723CDD62-A2CC-1948-9CC1-1CB734162EA7}" destId="{46CE41E8-8933-1C40-8C2E-1722753915D8}" srcOrd="1" destOrd="0" presId="urn:microsoft.com/office/officeart/2008/layout/LinedList"/>
    <dgm:cxn modelId="{5EBFCC67-6001-1245-BE65-3069230A27C7}" type="presParOf" srcId="{46CE41E8-8933-1C40-8C2E-1722753915D8}" destId="{B9084EE6-F3D2-CE48-B538-6F54210599BF}" srcOrd="0" destOrd="0" presId="urn:microsoft.com/office/officeart/2008/layout/LinedList"/>
    <dgm:cxn modelId="{36889C41-5337-3B41-88E4-A57DA0AB6937}" type="presParOf" srcId="{46CE41E8-8933-1C40-8C2E-1722753915D8}" destId="{BC55F7EF-7EFE-CB40-86B3-073EB793473D}" srcOrd="1" destOrd="0" presId="urn:microsoft.com/office/officeart/2008/layout/LinedList"/>
    <dgm:cxn modelId="{57A34BEE-5A8D-1E44-9622-6FB2D93A8D6A}" type="presParOf" srcId="{723CDD62-A2CC-1948-9CC1-1CB734162EA7}" destId="{E890250C-1ECB-524F-B83C-1570F4AE9F33}" srcOrd="2" destOrd="0" presId="urn:microsoft.com/office/officeart/2008/layout/LinedList"/>
    <dgm:cxn modelId="{6E60F578-BCA0-D640-902B-968C32A50819}" type="presParOf" srcId="{723CDD62-A2CC-1948-9CC1-1CB734162EA7}" destId="{7D9429F7-E5D5-6A44-B5F5-95D57D52F171}" srcOrd="3" destOrd="0" presId="urn:microsoft.com/office/officeart/2008/layout/LinedList"/>
    <dgm:cxn modelId="{B3C24049-BE5D-924D-B234-724FA41DC18D}" type="presParOf" srcId="{7D9429F7-E5D5-6A44-B5F5-95D57D52F171}" destId="{3D9785B1-1216-FD40-9252-FAA45D5E9F1C}" srcOrd="0" destOrd="0" presId="urn:microsoft.com/office/officeart/2008/layout/LinedList"/>
    <dgm:cxn modelId="{09A3DA4D-3389-9646-933C-C141E6960B5F}" type="presParOf" srcId="{7D9429F7-E5D5-6A44-B5F5-95D57D52F171}" destId="{50557CA5-9D24-3B4F-BC79-04DA42381004}" srcOrd="1" destOrd="0" presId="urn:microsoft.com/office/officeart/2008/layout/LinedList"/>
    <dgm:cxn modelId="{AF5486FB-26DA-CA46-99EC-2F4E9ADA3F85}" type="presParOf" srcId="{723CDD62-A2CC-1948-9CC1-1CB734162EA7}" destId="{84DEF3D0-0D3E-6A43-944C-855526791525}" srcOrd="4" destOrd="0" presId="urn:microsoft.com/office/officeart/2008/layout/LinedList"/>
    <dgm:cxn modelId="{06E75FE9-E72F-BF48-98B2-FA6B0E445CBF}" type="presParOf" srcId="{723CDD62-A2CC-1948-9CC1-1CB734162EA7}" destId="{C0AFF876-0807-7449-836E-8ECEF1E0D084}" srcOrd="5" destOrd="0" presId="urn:microsoft.com/office/officeart/2008/layout/LinedList"/>
    <dgm:cxn modelId="{6AB698AB-6831-F146-8A2E-8282673C3DF2}" type="presParOf" srcId="{C0AFF876-0807-7449-836E-8ECEF1E0D084}" destId="{DFCA6897-EA98-ED4E-B3EC-861665F841FD}" srcOrd="0" destOrd="0" presId="urn:microsoft.com/office/officeart/2008/layout/LinedList"/>
    <dgm:cxn modelId="{BEB226AB-439A-974C-A581-D26FBCFE212A}" type="presParOf" srcId="{C0AFF876-0807-7449-836E-8ECEF1E0D084}" destId="{7B095678-0E7C-E047-8815-D562D99A27D5}" srcOrd="1" destOrd="0" presId="urn:microsoft.com/office/officeart/2008/layout/LinedList"/>
    <dgm:cxn modelId="{1836BCEC-59F5-A241-9B3D-321661166E4B}" type="presParOf" srcId="{723CDD62-A2CC-1948-9CC1-1CB734162EA7}" destId="{DE733F6F-B6BB-DB46-A869-B7B18EFFB00F}" srcOrd="6" destOrd="0" presId="urn:microsoft.com/office/officeart/2008/layout/LinedList"/>
    <dgm:cxn modelId="{1910FB7C-8A8A-0240-86C4-01FF8F9E56E0}" type="presParOf" srcId="{723CDD62-A2CC-1948-9CC1-1CB734162EA7}" destId="{D4698CE2-77D7-2447-BB88-69BEAEEEFE05}" srcOrd="7" destOrd="0" presId="urn:microsoft.com/office/officeart/2008/layout/LinedList"/>
    <dgm:cxn modelId="{ACFA4881-2994-CC4B-A679-1B70D24E115E}" type="presParOf" srcId="{D4698CE2-77D7-2447-BB88-69BEAEEEFE05}" destId="{B6A2F5D3-1A0E-E54D-9FC0-3B114C756922}" srcOrd="0" destOrd="0" presId="urn:microsoft.com/office/officeart/2008/layout/LinedList"/>
    <dgm:cxn modelId="{1AFD5E39-6376-0B45-B0E3-9DDC9E737EAE}" type="presParOf" srcId="{D4698CE2-77D7-2447-BB88-69BEAEEEFE05}" destId="{C134C676-8A27-794A-BAE0-4B6F7DAFD15A}" srcOrd="1" destOrd="0" presId="urn:microsoft.com/office/officeart/2008/layout/LinedList"/>
    <dgm:cxn modelId="{F02F4298-0BE3-8E41-BBC0-26500F9326D2}" type="presParOf" srcId="{723CDD62-A2CC-1948-9CC1-1CB734162EA7}" destId="{C8FB8D2D-334D-B245-A154-DA049AC51278}" srcOrd="8" destOrd="0" presId="urn:microsoft.com/office/officeart/2008/layout/LinedList"/>
    <dgm:cxn modelId="{7EBE968F-16B4-D44A-9A70-67DE5DD67D23}" type="presParOf" srcId="{723CDD62-A2CC-1948-9CC1-1CB734162EA7}" destId="{5644C55F-DA31-8E45-9619-F3E3745692EB}" srcOrd="9" destOrd="0" presId="urn:microsoft.com/office/officeart/2008/layout/LinedList"/>
    <dgm:cxn modelId="{87AE54D9-23A4-9340-A02C-239F3FF4D2DD}" type="presParOf" srcId="{5644C55F-DA31-8E45-9619-F3E3745692EB}" destId="{19E662ED-728E-A14A-A291-D61027889526}" srcOrd="0" destOrd="0" presId="urn:microsoft.com/office/officeart/2008/layout/LinedList"/>
    <dgm:cxn modelId="{E08CEB16-8AC8-904B-B163-B337D4D879EE}" type="presParOf" srcId="{5644C55F-DA31-8E45-9619-F3E3745692EB}" destId="{137F2DA3-1DB5-4F48-A495-11F82DD23F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122AE-95E5-384B-AAF0-70E9F209F2B7}">
      <dsp:nvSpPr>
        <dsp:cNvPr id="0" name=""/>
        <dsp:cNvSpPr/>
      </dsp:nvSpPr>
      <dsp:spPr>
        <a:xfrm>
          <a:off x="0" y="632"/>
          <a:ext cx="8407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084EE6-F3D2-CE48-B538-6F54210599BF}">
      <dsp:nvSpPr>
        <dsp:cNvPr id="0" name=""/>
        <dsp:cNvSpPr/>
      </dsp:nvSpPr>
      <dsp:spPr>
        <a:xfrm>
          <a:off x="0" y="632"/>
          <a:ext cx="8407400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kern="1200" dirty="0" smtClean="0">
              <a:solidFill>
                <a:srgbClr val="0033CC"/>
              </a:solidFill>
              <a:latin typeface="Calibri"/>
              <a:cs typeface="Calibri"/>
            </a:rPr>
            <a:t>Use existing assessments</a:t>
          </a:r>
          <a:r>
            <a:rPr lang="en-US" sz="2100" i="0" kern="1200" dirty="0" smtClean="0">
              <a:solidFill>
                <a:srgbClr val="0033CC"/>
              </a:solidFill>
              <a:latin typeface="Calibri"/>
              <a:cs typeface="Calibri"/>
            </a:rPr>
            <a:t> -</a:t>
          </a:r>
          <a:r>
            <a:rPr lang="en-US" sz="2100" i="0" kern="1200" dirty="0" smtClean="0">
              <a:latin typeface="Calibri"/>
              <a:cs typeface="Calibri"/>
            </a:rPr>
            <a:t> International or regional organisations (UNDP, World Bank, regional development banks), universities, research institutes, NGOs, and private sector consultancies</a:t>
          </a:r>
          <a:endParaRPr lang="en-US" sz="2100" i="0" kern="1200" dirty="0">
            <a:latin typeface="Calibri"/>
            <a:cs typeface="Calibri"/>
          </a:endParaRPr>
        </a:p>
      </dsp:txBody>
      <dsp:txXfrm>
        <a:off x="0" y="632"/>
        <a:ext cx="8407400" cy="1036066"/>
      </dsp:txXfrm>
    </dsp:sp>
    <dsp:sp modelId="{E890250C-1ECB-524F-B83C-1570F4AE9F33}">
      <dsp:nvSpPr>
        <dsp:cNvPr id="0" name=""/>
        <dsp:cNvSpPr/>
      </dsp:nvSpPr>
      <dsp:spPr>
        <a:xfrm>
          <a:off x="0" y="1036699"/>
          <a:ext cx="8407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9785B1-1216-FD40-9252-FAA45D5E9F1C}">
      <dsp:nvSpPr>
        <dsp:cNvPr id="0" name=""/>
        <dsp:cNvSpPr/>
      </dsp:nvSpPr>
      <dsp:spPr>
        <a:xfrm>
          <a:off x="0" y="1036699"/>
          <a:ext cx="8407400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kern="1200" dirty="0" smtClean="0">
              <a:solidFill>
                <a:srgbClr val="0033CC"/>
              </a:solidFill>
              <a:latin typeface="Calibri"/>
              <a:cs typeface="Calibri"/>
            </a:rPr>
            <a:t>Try to go beyond the formal aspects of political and social interaction -</a:t>
          </a:r>
          <a:r>
            <a:rPr lang="en-US" sz="2100" i="0" kern="1200" dirty="0" smtClean="0">
              <a:latin typeface="Calibri"/>
              <a:cs typeface="Calibri"/>
            </a:rPr>
            <a:t> Don’t just describe the formal decision-making hierarchy but find out where decisions are really taken, and by whom, and why</a:t>
          </a:r>
          <a:endParaRPr lang="en-US" sz="2100" i="0" kern="1200" dirty="0">
            <a:latin typeface="Calibri"/>
            <a:cs typeface="Calibri"/>
          </a:endParaRPr>
        </a:p>
      </dsp:txBody>
      <dsp:txXfrm>
        <a:off x="0" y="1036699"/>
        <a:ext cx="8407400" cy="1036066"/>
      </dsp:txXfrm>
    </dsp:sp>
    <dsp:sp modelId="{84DEF3D0-0D3E-6A43-944C-855526791525}">
      <dsp:nvSpPr>
        <dsp:cNvPr id="0" name=""/>
        <dsp:cNvSpPr/>
      </dsp:nvSpPr>
      <dsp:spPr>
        <a:xfrm>
          <a:off x="0" y="2072766"/>
          <a:ext cx="8407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CA6897-EA98-ED4E-B3EC-861665F841FD}">
      <dsp:nvSpPr>
        <dsp:cNvPr id="0" name=""/>
        <dsp:cNvSpPr/>
      </dsp:nvSpPr>
      <dsp:spPr>
        <a:xfrm>
          <a:off x="0" y="2072766"/>
          <a:ext cx="8407400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kern="1200" dirty="0" smtClean="0">
              <a:solidFill>
                <a:srgbClr val="0033CC"/>
              </a:solidFill>
              <a:latin typeface="Calibri"/>
              <a:cs typeface="Calibri"/>
            </a:rPr>
            <a:t>Attend coordination meetings </a:t>
          </a:r>
          <a:r>
            <a:rPr lang="en-US" sz="2100" i="0" kern="1200" dirty="0" smtClean="0">
              <a:latin typeface="Calibri"/>
              <a:cs typeface="Calibri"/>
            </a:rPr>
            <a:t>at key ministries or agencies in order to observe the dynamics – the informal ‘rules of the game’</a:t>
          </a:r>
          <a:endParaRPr lang="en-US" sz="2100" i="0" kern="1200" dirty="0">
            <a:latin typeface="Calibri"/>
            <a:cs typeface="Calibri"/>
          </a:endParaRPr>
        </a:p>
      </dsp:txBody>
      <dsp:txXfrm>
        <a:off x="0" y="2072766"/>
        <a:ext cx="8407400" cy="1036066"/>
      </dsp:txXfrm>
    </dsp:sp>
    <dsp:sp modelId="{DE733F6F-B6BB-DB46-A869-B7B18EFFB00F}">
      <dsp:nvSpPr>
        <dsp:cNvPr id="0" name=""/>
        <dsp:cNvSpPr/>
      </dsp:nvSpPr>
      <dsp:spPr>
        <a:xfrm>
          <a:off x="0" y="3108833"/>
          <a:ext cx="8407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A2F5D3-1A0E-E54D-9FC0-3B114C756922}">
      <dsp:nvSpPr>
        <dsp:cNvPr id="0" name=""/>
        <dsp:cNvSpPr/>
      </dsp:nvSpPr>
      <dsp:spPr>
        <a:xfrm>
          <a:off x="0" y="3108833"/>
          <a:ext cx="8407400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kern="1200" dirty="0" smtClean="0">
              <a:solidFill>
                <a:srgbClr val="0033CC"/>
              </a:solidFill>
              <a:latin typeface="Calibri"/>
              <a:cs typeface="Calibri"/>
            </a:rPr>
            <a:t>Talk with in-house journalists</a:t>
          </a:r>
          <a:r>
            <a:rPr lang="en-US" sz="2100" i="0" kern="1200" dirty="0" smtClean="0">
              <a:solidFill>
                <a:srgbClr val="0033CC"/>
              </a:solidFill>
              <a:latin typeface="Calibri"/>
              <a:cs typeface="Calibri"/>
            </a:rPr>
            <a:t> </a:t>
          </a:r>
          <a:r>
            <a:rPr lang="en-US" sz="2100" i="0" kern="1200" dirty="0" smtClean="0">
              <a:latin typeface="Calibri"/>
              <a:cs typeface="Calibri"/>
            </a:rPr>
            <a:t>at key ministries, and to journalists who cover political and sectoral areas.</a:t>
          </a:r>
          <a:endParaRPr lang="en-US" sz="2100" i="0" kern="1200" dirty="0">
            <a:latin typeface="Calibri"/>
            <a:cs typeface="Calibri"/>
          </a:endParaRPr>
        </a:p>
      </dsp:txBody>
      <dsp:txXfrm>
        <a:off x="0" y="3108833"/>
        <a:ext cx="8407400" cy="1036066"/>
      </dsp:txXfrm>
    </dsp:sp>
    <dsp:sp modelId="{C8FB8D2D-334D-B245-A154-DA049AC51278}">
      <dsp:nvSpPr>
        <dsp:cNvPr id="0" name=""/>
        <dsp:cNvSpPr/>
      </dsp:nvSpPr>
      <dsp:spPr>
        <a:xfrm>
          <a:off x="0" y="4144900"/>
          <a:ext cx="8407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E662ED-728E-A14A-A291-D61027889526}">
      <dsp:nvSpPr>
        <dsp:cNvPr id="0" name=""/>
        <dsp:cNvSpPr/>
      </dsp:nvSpPr>
      <dsp:spPr>
        <a:xfrm>
          <a:off x="0" y="4144900"/>
          <a:ext cx="8407400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kern="1200" dirty="0" smtClean="0">
              <a:solidFill>
                <a:srgbClr val="0033CC"/>
              </a:solidFill>
              <a:latin typeface="Calibri"/>
              <a:cs typeface="Calibri"/>
            </a:rPr>
            <a:t>Identify long-time and former staff members -</a:t>
          </a:r>
          <a:r>
            <a:rPr lang="en-US" sz="2100" i="0" kern="1200" dirty="0" smtClean="0">
              <a:solidFill>
                <a:srgbClr val="0033CC"/>
              </a:solidFill>
              <a:latin typeface="Calibri"/>
              <a:cs typeface="Calibri"/>
            </a:rPr>
            <a:t> </a:t>
          </a:r>
          <a:r>
            <a:rPr lang="en-US" sz="2100" i="0" kern="1200" dirty="0" smtClean="0">
              <a:latin typeface="Calibri"/>
              <a:cs typeface="Calibri"/>
            </a:rPr>
            <a:t>interview them; often this is where the real institutional memory is deposited, the knowledge of what was done when, what worked and what did not – and why; </a:t>
          </a:r>
          <a:endParaRPr lang="en-US" sz="2100" i="0" kern="1200" dirty="0">
            <a:latin typeface="Calibri"/>
            <a:cs typeface="Calibri"/>
          </a:endParaRPr>
        </a:p>
      </dsp:txBody>
      <dsp:txXfrm>
        <a:off x="0" y="4144900"/>
        <a:ext cx="8407400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CFC1-58D9-5040-8EC7-A16E0318A14D}" type="datetimeFigureOut">
              <a:rPr lang="en-US" smtClean="0"/>
              <a:t>24/08/2012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5C52-6EBD-954E-AD32-B3884FE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1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7FF642-FE2B-5B46-AAB1-E2C5739D1372}" type="datetime1">
              <a:rPr lang="en-US"/>
              <a:pPr>
                <a:defRPr/>
              </a:pPr>
              <a:t>24/08/2012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E40341-FEA8-7047-996E-223BBE8F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8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50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344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18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6.png"/><Relationship Id="rId10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2108200"/>
          </a:xfrm>
        </p:spPr>
        <p:txBody>
          <a:bodyPr/>
          <a:lstStyle/>
          <a:p>
            <a:r>
              <a:rPr lang="en-US" sz="4400" dirty="0" smtClean="0"/>
              <a:t>IW:LEARN</a:t>
            </a:r>
            <a:br>
              <a:rPr lang="en-US" sz="4400" dirty="0" smtClean="0"/>
            </a:br>
            <a:r>
              <a:rPr lang="en-US" sz="4400" dirty="0" smtClean="0"/>
              <a:t>TDA/SAP Training Course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 smtClean="0"/>
              <a:t>2: Development of the TDA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4845326"/>
            <a:ext cx="1714500" cy="20126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1857" y="2844800"/>
            <a:ext cx="4038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139700"/>
            <a:ext cx="91440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759456" y="459071"/>
            <a:ext cx="5940000" cy="1094979"/>
            <a:chOff x="2962656" y="139718"/>
            <a:chExt cx="5266944" cy="1094979"/>
          </a:xfrm>
          <a:solidFill>
            <a:schemeClr val="accent6">
              <a:alpha val="52000"/>
            </a:schemeClr>
          </a:solidFill>
        </p:grpSpPr>
        <p:sp>
          <p:nvSpPr>
            <p:cNvPr id="26" name="Round Same Side Corner Rectangle 25"/>
            <p:cNvSpPr/>
            <p:nvPr/>
          </p:nvSpPr>
          <p:spPr>
            <a:xfrm rot="5400000">
              <a:off x="5048638" y="-1946264"/>
              <a:ext cx="1094979" cy="5266944"/>
            </a:xfrm>
            <a:prstGeom prst="round2SameRect">
              <a:avLst/>
            </a:prstGeom>
            <a:grpFill/>
            <a:ln w="9525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</p:spPr>
        </p:sp>
        <p:sp>
          <p:nvSpPr>
            <p:cNvPr id="27" name="Round Same Side Corner Rectangle 4"/>
            <p:cNvSpPr/>
            <p:nvPr/>
          </p:nvSpPr>
          <p:spPr>
            <a:xfrm>
              <a:off x="2962656" y="193170"/>
              <a:ext cx="5213492" cy="9880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1085850" marR="0" lvl="3" indent="-171450" defTabSz="444500" eaLnBrk="1" fontAlgn="auto" latinLnBrk="0" hangingPunct="1">
                <a:lnSpc>
                  <a:spcPct val="90000"/>
                </a:lnSpc>
                <a:spcAft>
                  <a:spcPct val="15000"/>
                </a:spcAft>
                <a:buClrTx/>
                <a:buSzTx/>
                <a:buFont typeface="Courier New"/>
                <a:buChar char="o"/>
                <a:tabLst/>
                <a:defRPr/>
              </a:pPr>
              <a:r>
                <a:rPr lang="en-US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Decision-making processes that affect a country's economic activities and its relationships with other economies </a:t>
              </a:r>
            </a:p>
            <a:p>
              <a:pPr marL="1085850" marR="0" lvl="3" indent="-171450" defTabSz="444500" eaLnBrk="1" fontAlgn="auto" latinLnBrk="0" hangingPunct="1">
                <a:lnSpc>
                  <a:spcPct val="90000"/>
                </a:lnSpc>
                <a:spcAft>
                  <a:spcPct val="15000"/>
                </a:spcAft>
                <a:buClrTx/>
                <a:buSzTx/>
                <a:buFont typeface="Courier New"/>
                <a:buChar char="o"/>
                <a:tabLst/>
                <a:defRPr/>
              </a:pPr>
              <a:r>
                <a:rPr lang="en-US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Budgetary allocations</a:t>
              </a:r>
              <a:endParaRPr lang="en-GB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085850" marR="0" lvl="3" indent="-171450" defTabSz="444500" eaLnBrk="1" fontAlgn="auto" latinLnBrk="0" hangingPunct="1">
                <a:lnSpc>
                  <a:spcPct val="90000"/>
                </a:lnSpc>
                <a:spcAft>
                  <a:spcPct val="15000"/>
                </a:spcAft>
                <a:buClrTx/>
                <a:buSzTx/>
                <a:buFont typeface="Courier New"/>
                <a:buChar char="o"/>
                <a:tabLst/>
                <a:defRPr/>
              </a:pPr>
              <a:r>
                <a:rPr lang="en-US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Relevant investments (both national and international)</a:t>
              </a:r>
              <a:endParaRPr lang="en-GB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7200" y="309498"/>
            <a:ext cx="2962656" cy="1368723"/>
            <a:chOff x="0" y="2845"/>
            <a:chExt cx="2962656" cy="1368723"/>
          </a:xfrm>
          <a:solidFill>
            <a:schemeClr val="accent6"/>
          </a:solidFill>
        </p:grpSpPr>
        <p:sp>
          <p:nvSpPr>
            <p:cNvPr id="29" name="Rounded Rectangle 28"/>
            <p:cNvSpPr/>
            <p:nvPr/>
          </p:nvSpPr>
          <p:spPr>
            <a:xfrm>
              <a:off x="0" y="2845"/>
              <a:ext cx="2962656" cy="1368723"/>
            </a:xfrm>
            <a:prstGeom prst="round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30" name="Rounded Rectangle 6"/>
            <p:cNvSpPr/>
            <p:nvPr/>
          </p:nvSpPr>
          <p:spPr>
            <a:xfrm>
              <a:off x="66816" y="69661"/>
              <a:ext cx="2829024" cy="123509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Economic arrangements</a:t>
              </a:r>
              <a:endParaRPr kumimoji="0" lang="en-US" sz="27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755900" y="1905001"/>
            <a:ext cx="5930900" cy="2971799"/>
            <a:chOff x="2962656" y="3014038"/>
            <a:chExt cx="5266944" cy="1761239"/>
          </a:xfrm>
          <a:solidFill>
            <a:schemeClr val="accent6">
              <a:lumMod val="60000"/>
              <a:lumOff val="40000"/>
              <a:alpha val="53000"/>
            </a:schemeClr>
          </a:solidFill>
        </p:grpSpPr>
        <p:sp>
          <p:nvSpPr>
            <p:cNvPr id="38" name="Round Same Side Corner Rectangle 37"/>
            <p:cNvSpPr/>
            <p:nvPr/>
          </p:nvSpPr>
          <p:spPr>
            <a:xfrm rot="5400000">
              <a:off x="4791562" y="1185132"/>
              <a:ext cx="1609131" cy="5266944"/>
            </a:xfrm>
            <a:prstGeom prst="round2SameRect">
              <a:avLst/>
            </a:prstGeom>
            <a:grpFill/>
            <a:ln w="9525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</p:spPr>
        </p:sp>
        <p:sp>
          <p:nvSpPr>
            <p:cNvPr id="39" name="Round Same Side Corner Rectangle 10"/>
            <p:cNvSpPr/>
            <p:nvPr/>
          </p:nvSpPr>
          <p:spPr>
            <a:xfrm>
              <a:off x="2962656" y="3067490"/>
              <a:ext cx="5213492" cy="17077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723900" lvl="3" defTabSz="444500" fontAlgn="auto">
                <a:lnSpc>
                  <a:spcPct val="90000"/>
                </a:lnSpc>
                <a:spcAft>
                  <a:spcPct val="15000"/>
                </a:spcAft>
              </a:pPr>
              <a:r>
                <a:rPr kumimoji="0" lang="en-US" sz="1400" b="1" i="1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Institutional structures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085850" lvl="3" indent="-171450" defTabSz="444500" fontAlgn="auto">
                <a:lnSpc>
                  <a:spcPct val="90000"/>
                </a:lnSpc>
                <a:spcAft>
                  <a:spcPct val="15000"/>
                </a:spcAft>
                <a:buFont typeface="Courier New"/>
                <a:buChar char="o"/>
              </a:pPr>
              <a:r>
                <a:rPr lang="en-GB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Political structure of the countries involved - including </a:t>
              </a:r>
              <a:r>
                <a:rPr lang="en-US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electoral processes &amp; representation systems</a:t>
              </a:r>
              <a:endParaRPr lang="en-GB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085850" lvl="3" indent="-171450" defTabSz="444500" fontAlgn="auto">
                <a:lnSpc>
                  <a:spcPct val="90000"/>
                </a:lnSpc>
                <a:spcAft>
                  <a:spcPct val="15000"/>
                </a:spcAft>
                <a:buFont typeface="Courier New"/>
                <a:buChar char="o"/>
              </a:pPr>
              <a:r>
                <a:rPr lang="en-US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Institutional frameworks – key government departments and regulatory agencies including </a:t>
              </a:r>
              <a:r>
                <a:rPr lang="en-GB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the dynamics between the different branches</a:t>
              </a:r>
            </a:p>
            <a:p>
              <a:pPr marL="723900" lvl="3" defTabSz="4445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1400" b="1" i="1" kern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Policy</a:t>
              </a:r>
              <a:r>
                <a:rPr lang="en-US" sz="1400" b="1" i="1" kern="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, legislative and regulatory frameworks</a:t>
              </a:r>
            </a:p>
            <a:p>
              <a:pPr marL="1085850" lvl="3" indent="-171450" defTabSz="444500" fontAlgn="auto">
                <a:lnSpc>
                  <a:spcPct val="90000"/>
                </a:lnSpc>
                <a:spcAft>
                  <a:spcPct val="15000"/>
                </a:spcAft>
                <a:buFont typeface="Courier New"/>
                <a:buChar char="o"/>
                <a:defRPr/>
              </a:pPr>
              <a:r>
                <a:rPr lang="en-US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Policy, legislative and regulatory frameworks - including the process of decision-making to formulate policy and regulation at the local, sectoral, national and regional level </a:t>
              </a:r>
            </a:p>
            <a:p>
              <a:pPr marL="1085850" lvl="3" indent="-171450" defTabSz="444500" fontAlgn="auto">
                <a:lnSpc>
                  <a:spcPct val="90000"/>
                </a:lnSpc>
                <a:spcAft>
                  <a:spcPct val="15000"/>
                </a:spcAft>
                <a:buFont typeface="Courier New"/>
                <a:buChar char="o"/>
                <a:defRPr/>
              </a:pPr>
              <a:r>
                <a:rPr lang="en-US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Current development plans and policies, again at local, sectoral, national and regional levels </a:t>
              </a:r>
            </a:p>
            <a:p>
              <a:pPr marL="228600" marR="0" lvl="2" indent="-171450" algn="l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Courier New"/>
                <a:buChar char="o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56804" y="5156201"/>
            <a:ext cx="5940000" cy="1428024"/>
            <a:chOff x="2962656" y="4451198"/>
            <a:chExt cx="5266944" cy="1094979"/>
          </a:xfrm>
          <a:solidFill>
            <a:schemeClr val="accent6">
              <a:lumMod val="75000"/>
              <a:alpha val="50000"/>
            </a:schemeClr>
          </a:solidFill>
        </p:grpSpPr>
        <p:sp>
          <p:nvSpPr>
            <p:cNvPr id="41" name="Round Same Side Corner Rectangle 40"/>
            <p:cNvSpPr/>
            <p:nvPr/>
          </p:nvSpPr>
          <p:spPr>
            <a:xfrm rot="5400000">
              <a:off x="5048638" y="2365216"/>
              <a:ext cx="1094979" cy="5266944"/>
            </a:xfrm>
            <a:prstGeom prst="round2SameRect">
              <a:avLst/>
            </a:prstGeom>
            <a:grpFill/>
            <a:ln w="9525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</p:spPr>
        </p:sp>
        <p:sp>
          <p:nvSpPr>
            <p:cNvPr id="42" name="Round Same Side Corner Rectangle 4"/>
            <p:cNvSpPr/>
            <p:nvPr/>
          </p:nvSpPr>
          <p:spPr>
            <a:xfrm>
              <a:off x="2962656" y="4504650"/>
              <a:ext cx="5213492" cy="9880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1085850" lvl="3" indent="-171450" defTabSz="444500" fontAlgn="auto">
                <a:lnSpc>
                  <a:spcPct val="90000"/>
                </a:lnSpc>
                <a:spcAft>
                  <a:spcPct val="15000"/>
                </a:spcAft>
                <a:buFont typeface="Courier New"/>
                <a:buChar char="o"/>
              </a:pPr>
              <a:r>
                <a:rPr lang="en-US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Key businesses and corporations</a:t>
              </a:r>
            </a:p>
            <a:p>
              <a:pPr marL="1085850" lvl="3" indent="-171450" defTabSz="444500" fontAlgn="auto">
                <a:lnSpc>
                  <a:spcPct val="90000"/>
                </a:lnSpc>
                <a:spcAft>
                  <a:spcPct val="15000"/>
                </a:spcAft>
                <a:buFont typeface="Courier New"/>
                <a:buChar char="o"/>
              </a:pPr>
              <a:r>
                <a:rPr lang="en-US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Networks within civil society </a:t>
              </a:r>
              <a:endParaRPr lang="en-GB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085850" lvl="3" indent="-171450" defTabSz="444500" fontAlgn="auto">
                <a:lnSpc>
                  <a:spcPct val="90000"/>
                </a:lnSpc>
                <a:spcAft>
                  <a:spcPct val="15000"/>
                </a:spcAft>
                <a:buFont typeface="Courier New"/>
                <a:buChar char="o"/>
              </a:pPr>
              <a:r>
                <a:rPr lang="en-US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Key NGO’s and special interest groups</a:t>
              </a:r>
              <a:endParaRPr lang="en-GB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085850" lvl="3" indent="-171450" defTabSz="444500" fontAlgn="auto">
                <a:lnSpc>
                  <a:spcPct val="90000"/>
                </a:lnSpc>
                <a:spcAft>
                  <a:spcPct val="15000"/>
                </a:spcAft>
                <a:buFont typeface="Courier New"/>
                <a:buChar char="o"/>
              </a:pPr>
              <a:r>
                <a:rPr lang="en-US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Trade groups</a:t>
              </a:r>
              <a:endParaRPr lang="en-GB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085850" lvl="3" indent="-171450" defTabSz="444500" fontAlgn="auto">
                <a:lnSpc>
                  <a:spcPct val="90000"/>
                </a:lnSpc>
                <a:spcAft>
                  <a:spcPct val="15000"/>
                </a:spcAft>
                <a:buFont typeface="Courier New"/>
                <a:buChar char="o"/>
              </a:pPr>
              <a:r>
                <a:rPr lang="en-US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Community groups</a:t>
              </a:r>
              <a:endParaRPr lang="en-GB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3748" y="4920573"/>
            <a:ext cx="2962656" cy="1848527"/>
            <a:chOff x="0" y="4314326"/>
            <a:chExt cx="2962656" cy="1368723"/>
          </a:xfrm>
          <a:solidFill>
            <a:schemeClr val="accent6">
              <a:lumMod val="75000"/>
            </a:schemeClr>
          </a:solidFill>
        </p:grpSpPr>
        <p:sp>
          <p:nvSpPr>
            <p:cNvPr id="44" name="Rounded Rectangle 43"/>
            <p:cNvSpPr/>
            <p:nvPr/>
          </p:nvSpPr>
          <p:spPr>
            <a:xfrm>
              <a:off x="0" y="4314326"/>
              <a:ext cx="2962656" cy="1368723"/>
            </a:xfrm>
            <a:prstGeom prst="round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45" name="Rounded Rectangle 6"/>
            <p:cNvSpPr/>
            <p:nvPr/>
          </p:nvSpPr>
          <p:spPr>
            <a:xfrm>
              <a:off x="66816" y="4381142"/>
              <a:ext cx="2829024" cy="12350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Civil society arrangements (including non governmental institutions)</a:t>
              </a:r>
              <a:endPara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" y="1790699"/>
            <a:ext cx="2962656" cy="3041243"/>
            <a:chOff x="0" y="2877166"/>
            <a:chExt cx="2962656" cy="136872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0" y="2877166"/>
              <a:ext cx="2962656" cy="1368723"/>
            </a:xfrm>
            <a:prstGeom prst="round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36" name="Rounded Rectangle 12"/>
            <p:cNvSpPr/>
            <p:nvPr/>
          </p:nvSpPr>
          <p:spPr>
            <a:xfrm>
              <a:off x="66816" y="2943982"/>
              <a:ext cx="2829024" cy="12350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Political and decision-making arrangements</a:t>
              </a:r>
              <a:endParaRPr kumimoji="0" lang="en-US" sz="27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41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1371600"/>
            <a:ext cx="8013699" cy="487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LME Approach: Governance Analysis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52" y="2026285"/>
            <a:ext cx="2725373" cy="3528000"/>
          </a:xfrm>
          <a:prstGeom prst="rect">
            <a:avLst/>
          </a:prstGeom>
        </p:spPr>
      </p:pic>
      <p:pic>
        <p:nvPicPr>
          <p:cNvPr id="8" name="Picture 7" descr="Macintosh HD:Users:martinbloxham:Documents:Martins Work:Barefoot Partnership:IW Learn TDA/SAP Trianing Course:2011 TDA-SAP development:TDA/SAP reference materials:YSLME Governance_Analysi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940787"/>
            <a:ext cx="2489517" cy="3524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06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Ground and Surface Waters: Governance Analysis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530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Advice from the Field…..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88396007"/>
              </p:ext>
            </p:extLst>
          </p:nvPr>
        </p:nvGraphicFramePr>
        <p:xfrm>
          <a:off x="368300" y="1574800"/>
          <a:ext cx="8407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29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8122AE-95E5-384B-AAF0-70E9F209F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84EE6-F3D2-CE48-B538-6F5421059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90250C-1ECB-524F-B83C-1570F4AE9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9785B1-1216-FD40-9252-FAA45D5E9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DEF3D0-0D3E-6A43-944C-855526791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CA6897-EA98-ED4E-B3EC-861665F84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33F6F-B6BB-DB46-A869-B7B18EFFB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A2F5D3-1A0E-E54D-9FC0-3B114C756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B8D2D-334D-B245-A154-DA049AC51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E662ED-728E-A14A-A291-D61027889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4" y="2998788"/>
            <a:ext cx="7756525" cy="1027112"/>
          </a:xfrm>
        </p:spPr>
        <p:txBody>
          <a:bodyPr/>
          <a:lstStyle/>
          <a:p>
            <a:r>
              <a:rPr lang="en-US" dirty="0" smtClean="0"/>
              <a:t>Section 10: Governance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60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363" y="2667000"/>
            <a:ext cx="1258770" cy="2007055"/>
            <a:chOff x="4525" y="1104444"/>
            <a:chExt cx="1258770" cy="2490111"/>
          </a:xfrm>
          <a:solidFill>
            <a:schemeClr val="bg2"/>
          </a:solidFill>
        </p:grpSpPr>
        <p:sp>
          <p:nvSpPr>
            <p:cNvPr id="5" name="Rounded Rectangle 4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Defining system boundaries</a:t>
              </a:r>
              <a:endParaRPr lang="en-US" sz="16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8070" y="3623635"/>
            <a:ext cx="216000" cy="290164"/>
            <a:chOff x="1254232" y="2169499"/>
            <a:chExt cx="216000" cy="360000"/>
          </a:xfrm>
        </p:grpSpPr>
        <p:sp>
          <p:nvSpPr>
            <p:cNvPr id="8" name="Right Arrow 7"/>
            <p:cNvSpPr/>
            <p:nvPr/>
          </p:nvSpPr>
          <p:spPr>
            <a:xfrm>
              <a:off x="1254232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/>
            <p:nvPr/>
          </p:nvSpPr>
          <p:spPr>
            <a:xfrm>
              <a:off x="1254232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03904" y="2667000"/>
            <a:ext cx="1258770" cy="2007055"/>
            <a:chOff x="1480066" y="1104444"/>
            <a:chExt cx="1258770" cy="2490111"/>
          </a:xfrm>
          <a:solidFill>
            <a:schemeClr val="bg2"/>
          </a:solidFill>
        </p:grpSpPr>
        <p:sp>
          <p:nvSpPr>
            <p:cNvPr id="11" name="Rounded Rectangle 10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Collection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and analysis of data/information 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53611" y="3623635"/>
            <a:ext cx="216000" cy="290164"/>
            <a:chOff x="2729773" y="2169499"/>
            <a:chExt cx="216000" cy="360000"/>
          </a:xfrm>
        </p:grpSpPr>
        <p:sp>
          <p:nvSpPr>
            <p:cNvPr id="14" name="Right Arrow 13"/>
            <p:cNvSpPr/>
            <p:nvPr/>
          </p:nvSpPr>
          <p:spPr>
            <a:xfrm>
              <a:off x="2729773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0"/>
            <p:cNvSpPr/>
            <p:nvPr/>
          </p:nvSpPr>
          <p:spPr>
            <a:xfrm>
              <a:off x="2729773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79445" y="2667000"/>
            <a:ext cx="1329902" cy="2007055"/>
            <a:chOff x="2955607" y="1104444"/>
            <a:chExt cx="1293902" cy="2490111"/>
          </a:xfrm>
          <a:solidFill>
            <a:schemeClr val="bg2"/>
          </a:solidFill>
        </p:grpSpPr>
        <p:sp>
          <p:nvSpPr>
            <p:cNvPr id="17" name="Rounded Rectangle 16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Identification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&amp;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prioritisation 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of the transboundary problems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67252" y="3623635"/>
            <a:ext cx="216000" cy="290164"/>
            <a:chOff x="4205314" y="2169499"/>
            <a:chExt cx="216000" cy="360000"/>
          </a:xfrm>
        </p:grpSpPr>
        <p:sp>
          <p:nvSpPr>
            <p:cNvPr id="20" name="Right Arrow 19"/>
            <p:cNvSpPr/>
            <p:nvPr/>
          </p:nvSpPr>
          <p:spPr>
            <a:xfrm>
              <a:off x="420531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>
              <a:off x="420531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80385" y="2667000"/>
            <a:ext cx="1294769" cy="2007055"/>
            <a:chOff x="4431147" y="1104444"/>
            <a:chExt cx="1258770" cy="2490111"/>
          </a:xfrm>
          <a:solidFill>
            <a:schemeClr val="bg2"/>
          </a:solidFill>
        </p:grpSpPr>
        <p:sp>
          <p:nvSpPr>
            <p:cNvPr id="23" name="Rounded Rectangle 22"/>
            <p:cNvSpPr/>
            <p:nvPr/>
          </p:nvSpPr>
          <p:spPr>
            <a:xfrm>
              <a:off x="443114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16"/>
            <p:cNvSpPr/>
            <p:nvPr/>
          </p:nvSpPr>
          <p:spPr>
            <a:xfrm>
              <a:off x="4468015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Determination of the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impacts of each priority problem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55492" y="3623635"/>
            <a:ext cx="216000" cy="290164"/>
            <a:chOff x="5680854" y="2169499"/>
            <a:chExt cx="216000" cy="360000"/>
          </a:xfrm>
        </p:grpSpPr>
        <p:sp>
          <p:nvSpPr>
            <p:cNvPr id="26" name="Right Arrow 25"/>
            <p:cNvSpPr/>
            <p:nvPr/>
          </p:nvSpPr>
          <p:spPr>
            <a:xfrm>
              <a:off x="568085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18"/>
            <p:cNvSpPr/>
            <p:nvPr/>
          </p:nvSpPr>
          <p:spPr>
            <a:xfrm>
              <a:off x="568085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81326" y="2667000"/>
            <a:ext cx="1258770" cy="2007055"/>
            <a:chOff x="5906688" y="1104444"/>
            <a:chExt cx="1258770" cy="2490111"/>
          </a:xfrm>
          <a:solidFill>
            <a:schemeClr val="bg2"/>
          </a:solidFill>
        </p:grpSpPr>
        <p:sp>
          <p:nvSpPr>
            <p:cNvPr id="29" name="Rounded Rectangle 28"/>
            <p:cNvSpPr/>
            <p:nvPr/>
          </p:nvSpPr>
          <p:spPr>
            <a:xfrm>
              <a:off x="5906688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Rounded Rectangle 20"/>
            <p:cNvSpPr/>
            <p:nvPr/>
          </p:nvSpPr>
          <p:spPr>
            <a:xfrm>
              <a:off x="5943556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Analysis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of the immediate, underlying, and root causes for each problem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31033" y="3623635"/>
            <a:ext cx="216000" cy="290164"/>
            <a:chOff x="7156395" y="2169499"/>
            <a:chExt cx="216000" cy="360000"/>
          </a:xfrm>
        </p:grpSpPr>
        <p:sp>
          <p:nvSpPr>
            <p:cNvPr id="32" name="Right Arrow 31"/>
            <p:cNvSpPr/>
            <p:nvPr/>
          </p:nvSpPr>
          <p:spPr>
            <a:xfrm>
              <a:off x="7156395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22"/>
            <p:cNvSpPr/>
            <p:nvPr/>
          </p:nvSpPr>
          <p:spPr>
            <a:xfrm>
              <a:off x="7156395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pic>
        <p:nvPicPr>
          <p:cNvPr id="43" name="Picture 4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4508500"/>
            <a:ext cx="1259999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39646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2" name="Group 41"/>
          <p:cNvGrpSpPr/>
          <p:nvPr/>
        </p:nvGrpSpPr>
        <p:grpSpPr>
          <a:xfrm>
            <a:off x="7656867" y="2667000"/>
            <a:ext cx="1258770" cy="2007055"/>
            <a:chOff x="7382229" y="1104444"/>
            <a:chExt cx="1258770" cy="2490111"/>
          </a:xfrm>
          <a:solidFill>
            <a:srgbClr val="FF0000"/>
          </a:solidFill>
        </p:grpSpPr>
        <p:sp>
          <p:nvSpPr>
            <p:cNvPr id="44" name="Rounded Rectangle 43"/>
            <p:cNvSpPr/>
            <p:nvPr/>
          </p:nvSpPr>
          <p:spPr>
            <a:xfrm>
              <a:off x="7382229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0" name="Rounded Rectangle 24"/>
            <p:cNvSpPr/>
            <p:nvPr/>
          </p:nvSpPr>
          <p:spPr>
            <a:xfrm>
              <a:off x="7419097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Development of thematic reports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1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197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 this Section you will learn about….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Governance?</a:t>
            </a:r>
          </a:p>
          <a:p>
            <a:r>
              <a:rPr lang="en-GB" dirty="0" smtClean="0"/>
              <a:t>What is Governance Analysis?</a:t>
            </a:r>
          </a:p>
          <a:p>
            <a:r>
              <a:rPr lang="en-US" dirty="0" smtClean="0"/>
              <a:t>A process </a:t>
            </a:r>
            <a:r>
              <a:rPr lang="en-US" dirty="0"/>
              <a:t>for carrying out Governance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Governance </a:t>
            </a:r>
            <a:r>
              <a:rPr lang="en-US" dirty="0"/>
              <a:t>Analysis for </a:t>
            </a:r>
            <a:r>
              <a:rPr lang="en-US" dirty="0" smtClean="0"/>
              <a:t>your aquatic system</a:t>
            </a:r>
          </a:p>
          <a:p>
            <a:r>
              <a:rPr lang="en-US" dirty="0" smtClean="0"/>
              <a:t>Advice from the field</a:t>
            </a:r>
            <a:endParaRPr lang="en-US" dirty="0"/>
          </a:p>
          <a:p>
            <a:endParaRPr lang="en-US" dirty="0"/>
          </a:p>
          <a:p>
            <a:endParaRPr lang="en-GB" dirty="0" smtClean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2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587500" y="3822701"/>
            <a:ext cx="5832000" cy="876299"/>
            <a:chOff x="4525" y="1104444"/>
            <a:chExt cx="1258770" cy="2490111"/>
          </a:xfrm>
          <a:solidFill>
            <a:schemeClr val="bg2"/>
          </a:solidFill>
        </p:grpSpPr>
        <p:sp>
          <p:nvSpPr>
            <p:cNvPr id="51" name="Rounded Rectangle 50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2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Specific reports on transboundary problems</a:t>
              </a:r>
              <a:endParaRPr lang="en-US" sz="24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9" name="Picture 3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49149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4902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49276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5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00" y="49403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5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083300" y="49530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518401" y="49149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601" y="1587501"/>
            <a:ext cx="1259998" cy="1259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9" name="Picture 58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377246" y="16129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898900" y="1600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3700" y="15748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023100" y="1549400"/>
            <a:ext cx="1260000" cy="124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0" name="Group 59"/>
          <p:cNvGrpSpPr/>
          <p:nvPr/>
        </p:nvGrpSpPr>
        <p:grpSpPr>
          <a:xfrm>
            <a:off x="1587500" y="419101"/>
            <a:ext cx="5803900" cy="876299"/>
            <a:chOff x="4525" y="1104444"/>
            <a:chExt cx="1258770" cy="2490111"/>
          </a:xfrm>
          <a:solidFill>
            <a:srgbClr val="0099FF"/>
          </a:solidFill>
        </p:grpSpPr>
        <p:sp>
          <p:nvSpPr>
            <p:cNvPr id="61" name="Rounded Rectangle 60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2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Broader studies on aspects of the TDA</a:t>
              </a:r>
              <a:endParaRPr lang="en-US" sz="2400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5362" y="2959100"/>
            <a:ext cx="1302460" cy="58477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Governance</a:t>
            </a:r>
          </a:p>
          <a:p>
            <a:pPr algn="ctr"/>
            <a:r>
              <a:rPr lang="en-US" sz="1600" dirty="0" smtClean="0"/>
              <a:t>Analysis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3820658" y="2971800"/>
            <a:ext cx="1416473" cy="58477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Causal Chain</a:t>
            </a:r>
            <a:br>
              <a:rPr lang="en-US" sz="1600" dirty="0" smtClean="0"/>
            </a:br>
            <a:r>
              <a:rPr lang="en-US" sz="1600" dirty="0" smtClean="0"/>
              <a:t>Analysis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2301535" y="2971800"/>
            <a:ext cx="1279717" cy="58477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Stakeholder</a:t>
            </a:r>
          </a:p>
          <a:p>
            <a:pPr algn="ctr"/>
            <a:r>
              <a:rPr lang="en-US" sz="1600" dirty="0" smtClean="0"/>
              <a:t>Analysis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5642044" y="2959100"/>
            <a:ext cx="948697" cy="58477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Gender </a:t>
            </a:r>
            <a:br>
              <a:rPr lang="en-US" sz="1600" dirty="0" smtClean="0"/>
            </a:br>
            <a:r>
              <a:rPr lang="en-US" sz="1600" dirty="0" smtClean="0"/>
              <a:t>Analysis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7214087" y="2921000"/>
            <a:ext cx="903412" cy="58477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Climate </a:t>
            </a:r>
            <a:br>
              <a:rPr lang="en-US" sz="1600" dirty="0" smtClean="0"/>
            </a:br>
            <a:r>
              <a:rPr lang="en-US" sz="1600" dirty="0" smtClean="0"/>
              <a:t>Change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432228" y="6260524"/>
            <a:ext cx="1233731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Biodiversity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33425" y="6273224"/>
            <a:ext cx="971740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Flooding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11025" y="6273224"/>
            <a:ext cx="971740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Pollution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33181" y="6273224"/>
            <a:ext cx="1017025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Fisheries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68677" y="6285924"/>
            <a:ext cx="914633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Drought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30444" y="6247824"/>
            <a:ext cx="1112103" cy="33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Water use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3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Governance?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50900" y="2275309"/>
            <a:ext cx="7321550" cy="35412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Governance 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means the </a:t>
              </a:r>
              <a:r>
                <a:rPr lang="en-US" sz="2800" dirty="0">
                  <a:solidFill>
                    <a:schemeClr val="bg2"/>
                  </a:solidFill>
                  <a:latin typeface="Calibri"/>
                  <a:cs typeface="Calibri"/>
                </a:rPr>
                <a:t>process of decision-making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 and the </a:t>
              </a:r>
              <a:r>
                <a:rPr lang="en-US" sz="2800" dirty="0">
                  <a:solidFill>
                    <a:srgbClr val="0033CC"/>
                  </a:solidFill>
                  <a:latin typeface="Calibri"/>
                  <a:cs typeface="Calibri"/>
                </a:rPr>
                <a:t>process by which decisions are implemented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 (or not implemented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) </a:t>
              </a:r>
            </a:p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The 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challenge for all societies is to create a system of governance that promotes, supports and sustains human development - especially for the poorest and most 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marginal</a:t>
              </a:r>
              <a:endParaRPr lang="en-US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67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Key Mechanisms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527506" y="4503869"/>
            <a:ext cx="2063588" cy="2063588"/>
            <a:chOff x="3083005" y="2461550"/>
            <a:chExt cx="2063588" cy="2063588"/>
          </a:xfrm>
          <a:solidFill>
            <a:schemeClr val="accent4"/>
          </a:solidFill>
        </p:grpSpPr>
        <p:sp>
          <p:nvSpPr>
            <p:cNvPr id="23" name="Oval 22"/>
            <p:cNvSpPr/>
            <p:nvPr/>
          </p:nvSpPr>
          <p:spPr>
            <a:xfrm>
              <a:off x="3083005" y="2461550"/>
              <a:ext cx="2063588" cy="2063588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4" name="Oval 4"/>
            <p:cNvSpPr/>
            <p:nvPr/>
          </p:nvSpPr>
          <p:spPr>
            <a:xfrm>
              <a:off x="3372509" y="2763755"/>
              <a:ext cx="1516989" cy="14591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marL="0" marR="0" lvl="0" indent="0" algn="ctr" defTabSz="1022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Governance</a:t>
              </a:r>
              <a:endPara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Left Arrow 24"/>
          <p:cNvSpPr/>
          <p:nvPr/>
        </p:nvSpPr>
        <p:spPr>
          <a:xfrm rot="12900000">
            <a:off x="2197481" y="4142526"/>
            <a:ext cx="1584352" cy="588122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</p:sp>
      <p:grpSp>
        <p:nvGrpSpPr>
          <p:cNvPr id="26" name="Group 25"/>
          <p:cNvGrpSpPr/>
          <p:nvPr/>
        </p:nvGrpSpPr>
        <p:grpSpPr>
          <a:xfrm>
            <a:off x="1360540" y="3198050"/>
            <a:ext cx="1960408" cy="1568327"/>
            <a:chOff x="916039" y="1155731"/>
            <a:chExt cx="1960408" cy="156832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7" name="Rounded Rectangle 26"/>
            <p:cNvSpPr/>
            <p:nvPr/>
          </p:nvSpPr>
          <p:spPr>
            <a:xfrm>
              <a:off x="916039" y="1155731"/>
              <a:ext cx="1960408" cy="1568327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8" name="Rounded Rectangle 7"/>
            <p:cNvSpPr/>
            <p:nvPr/>
          </p:nvSpPr>
          <p:spPr>
            <a:xfrm>
              <a:off x="961974" y="1201666"/>
              <a:ext cx="1868538" cy="147645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Political</a:t>
              </a:r>
            </a:p>
            <a:p>
              <a:pPr marR="0" lvl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Decision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-making to formulate 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policy and regulation</a:t>
              </a:r>
            </a:p>
          </p:txBody>
        </p:sp>
      </p:grpSp>
      <p:sp>
        <p:nvSpPr>
          <p:cNvPr id="29" name="Left Arrow 28"/>
          <p:cNvSpPr/>
          <p:nvPr/>
        </p:nvSpPr>
        <p:spPr>
          <a:xfrm rot="16200000">
            <a:off x="3767124" y="3325421"/>
            <a:ext cx="1584352" cy="588122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</p:sp>
      <p:grpSp>
        <p:nvGrpSpPr>
          <p:cNvPr id="30" name="Group 29"/>
          <p:cNvGrpSpPr/>
          <p:nvPr/>
        </p:nvGrpSpPr>
        <p:grpSpPr>
          <a:xfrm>
            <a:off x="3579096" y="2043143"/>
            <a:ext cx="1960408" cy="1568327"/>
            <a:chOff x="3134595" y="824"/>
            <a:chExt cx="1960408" cy="156832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3134595" y="824"/>
              <a:ext cx="1960408" cy="1568327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2" name="Rounded Rectangle 10"/>
            <p:cNvSpPr/>
            <p:nvPr/>
          </p:nvSpPr>
          <p:spPr>
            <a:xfrm>
              <a:off x="3180530" y="46759"/>
              <a:ext cx="1868538" cy="147645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Economic</a:t>
              </a:r>
            </a:p>
            <a:p>
              <a:pPr marR="0" lvl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Decision-making processes that affect a country's economic activities</a:t>
              </a:r>
            </a:p>
          </p:txBody>
        </p:sp>
      </p:grpSp>
      <p:sp>
        <p:nvSpPr>
          <p:cNvPr id="33" name="Left Arrow 32"/>
          <p:cNvSpPr/>
          <p:nvPr/>
        </p:nvSpPr>
        <p:spPr>
          <a:xfrm rot="19500000">
            <a:off x="5336768" y="4142526"/>
            <a:ext cx="1584352" cy="588122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</p:sp>
      <p:grpSp>
        <p:nvGrpSpPr>
          <p:cNvPr id="34" name="Group 33"/>
          <p:cNvGrpSpPr/>
          <p:nvPr/>
        </p:nvGrpSpPr>
        <p:grpSpPr>
          <a:xfrm>
            <a:off x="5797652" y="3198050"/>
            <a:ext cx="1960408" cy="1568327"/>
            <a:chOff x="5353151" y="1155731"/>
            <a:chExt cx="1960408" cy="156832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5353151" y="1155731"/>
              <a:ext cx="1960408" cy="1568327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6" name="Rounded Rectangle 13"/>
            <p:cNvSpPr/>
            <p:nvPr/>
          </p:nvSpPr>
          <p:spPr>
            <a:xfrm>
              <a:off x="5399086" y="1201666"/>
              <a:ext cx="1868538" cy="147645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Civil Society</a:t>
              </a:r>
            </a:p>
            <a:p>
              <a:pPr marR="0" lvl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Cooperation among individuals and between groups of individuals- e.g. NGO’s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96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Governance Analysis?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50900" y="2275309"/>
            <a:ext cx="7321550" cy="35412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Governance analysis 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should examine 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key aspects of the processes of governance (</a:t>
              </a:r>
              <a:r>
                <a:rPr lang="en-US" sz="2800" dirty="0">
                  <a:solidFill>
                    <a:schemeClr val="bg2"/>
                  </a:solidFill>
                  <a:latin typeface="Calibri"/>
                  <a:cs typeface="Calibri"/>
                </a:rPr>
                <a:t>political, economic, civil society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)</a:t>
              </a:r>
            </a:p>
            <a:p>
              <a:pPr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In particular it should focus 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in on the </a:t>
              </a:r>
              <a:r>
                <a:rPr lang="en-US" sz="2800" dirty="0">
                  <a:solidFill>
                    <a:srgbClr val="0033CC"/>
                  </a:solidFill>
                  <a:latin typeface="Calibri"/>
                  <a:cs typeface="Calibri"/>
                </a:rPr>
                <a:t>dynamics of these </a:t>
              </a:r>
              <a:r>
                <a:rPr lang="en-US" sz="2800" dirty="0" smtClean="0">
                  <a:solidFill>
                    <a:srgbClr val="0033CC"/>
                  </a:solidFill>
                  <a:latin typeface="Calibri"/>
                  <a:cs typeface="Calibri"/>
                </a:rPr>
                <a:t>relationships</a:t>
              </a:r>
              <a:endParaRPr lang="en-US" sz="2800" dirty="0">
                <a:solidFill>
                  <a:srgbClr val="0033CC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73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Governance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05000"/>
            <a:ext cx="7556500" cy="4144963"/>
          </a:xfrm>
        </p:spPr>
        <p:txBody>
          <a:bodyPr/>
          <a:lstStyle/>
          <a:p>
            <a:r>
              <a:rPr lang="en-US" dirty="0"/>
              <a:t>There is no agreed blueprint for governance analysis in the TDA/SAP </a:t>
            </a:r>
            <a:r>
              <a:rPr lang="en-US" dirty="0" smtClean="0"/>
              <a:t>Approach</a:t>
            </a:r>
          </a:p>
          <a:p>
            <a:r>
              <a:rPr lang="en-US" dirty="0" smtClean="0"/>
              <a:t>The </a:t>
            </a:r>
            <a:r>
              <a:rPr lang="en-US" dirty="0"/>
              <a:t>type of governance analysis used will always reflect the cultural, political and social structure of the countries where it is being carried </a:t>
            </a:r>
            <a:r>
              <a:rPr lang="en-US" dirty="0" smtClean="0"/>
              <a:t>out</a:t>
            </a:r>
          </a:p>
          <a:p>
            <a:r>
              <a:rPr lang="en-US" dirty="0" smtClean="0"/>
              <a:t>Furthermore</a:t>
            </a:r>
            <a:r>
              <a:rPr lang="en-US" dirty="0"/>
              <a:t>, it will differ between different water systems – what is appropriate for river basins will not be appropriate for LMEs and vice </a:t>
            </a:r>
            <a:r>
              <a:rPr lang="en-US" dirty="0" smtClean="0"/>
              <a:t>versa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9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63819</TotalTime>
  <Words>602</Words>
  <Application>Microsoft Macintosh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Advantage</vt:lpstr>
      <vt:lpstr>IW:LEARN TDA/SAP Training Course</vt:lpstr>
      <vt:lpstr>Section 10: Governance Analysis</vt:lpstr>
      <vt:lpstr>Where are we?</vt:lpstr>
      <vt:lpstr>In this Section you will learn about….</vt:lpstr>
      <vt:lpstr>PowerPoint Presentation</vt:lpstr>
      <vt:lpstr>What is Governance?</vt:lpstr>
      <vt:lpstr>Three Key Mechanisms</vt:lpstr>
      <vt:lpstr>What is Governance Analysis?</vt:lpstr>
      <vt:lpstr>What is Governance Analysis?</vt:lpstr>
      <vt:lpstr>PowerPoint Presentation</vt:lpstr>
      <vt:lpstr>LME Approach: Governance Analysis</vt:lpstr>
      <vt:lpstr>Ground and Surface Waters: Governance Analysis</vt:lpstr>
      <vt:lpstr>Advice from the Field…..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PLYMOUTH FOOD INITIATIVE WORKSHOP</dc:title>
  <dc:creator>Martin Bloxham</dc:creator>
  <cp:lastModifiedBy>Martin Bloxham</cp:lastModifiedBy>
  <cp:revision>369</cp:revision>
  <dcterms:created xsi:type="dcterms:W3CDTF">2010-04-21T10:35:43Z</dcterms:created>
  <dcterms:modified xsi:type="dcterms:W3CDTF">2012-08-24T14:28:06Z</dcterms:modified>
</cp:coreProperties>
</file>